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1" r:id="rId2"/>
    <p:sldId id="264" r:id="rId3"/>
    <p:sldId id="571" r:id="rId4"/>
    <p:sldId id="308" r:id="rId5"/>
    <p:sldId id="309" r:id="rId6"/>
    <p:sldId id="565" r:id="rId7"/>
    <p:sldId id="504" r:id="rId8"/>
    <p:sldId id="566" r:id="rId9"/>
    <p:sldId id="498" r:id="rId10"/>
    <p:sldId id="499" r:id="rId11"/>
    <p:sldId id="500" r:id="rId12"/>
    <p:sldId id="509" r:id="rId13"/>
    <p:sldId id="510" r:id="rId14"/>
    <p:sldId id="511" r:id="rId15"/>
    <p:sldId id="570" r:id="rId16"/>
    <p:sldId id="519" r:id="rId17"/>
    <p:sldId id="432" r:id="rId18"/>
    <p:sldId id="520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89" r:id="rId30"/>
    <p:sldId id="490" r:id="rId31"/>
    <p:sldId id="491" r:id="rId32"/>
    <p:sldId id="492" r:id="rId33"/>
    <p:sldId id="493" r:id="rId34"/>
    <p:sldId id="495" r:id="rId35"/>
    <p:sldId id="496" r:id="rId36"/>
    <p:sldId id="497" r:id="rId37"/>
    <p:sldId id="517" r:id="rId38"/>
  </p:sldIdLst>
  <p:sldSz cx="12192000" cy="6858000"/>
  <p:notesSz cx="6858000" cy="9144000"/>
  <p:defaultTextStyle>
    <a:defPPr>
      <a:defRPr lang="en-Q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Q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00A56-0B0F-2144-ADD4-B0590C76363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Q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Q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1FD6F-17FD-734A-8602-84FA66BEC6ED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57282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257F-7A00-B04E-AE16-E0A7A316C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1CD64-BF98-BA44-AC94-91BA63B1F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Q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E966-D6DC-1949-8D25-BC4E52D0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FFF41-B4BE-3246-9377-EDD917F1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ED95-D7FA-5A46-8249-6DD74B08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40480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7293-2DFF-5048-B700-BD9675DB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EB5CE-AE25-2D41-892E-22684B336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0FD9-8590-3546-9124-CAF57935C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F5EE-397A-1044-AC45-E3700918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B402-37D6-2C42-8521-A5AD75C6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90532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7EA0B-BCBE-A445-9B27-29CB1AAC8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AB2DC-F1A4-8F44-B085-986772EB7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7A66A-54C5-D544-9593-A18A9D91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21D1-AD58-2D4A-8D97-BFCD9320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B63C8-6833-F947-9443-83654433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23265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1283-F8C4-F746-B813-18786927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838D6-DCF8-4041-9AA4-B2F26C72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A351-FA0D-DB4C-A798-24E79C64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7115-CC43-FC48-9A10-2338817A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04FEC-197C-7640-B515-D9264150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3415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1A3-D7A2-7041-B4FF-D1A57196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2A4A7-B567-0048-9AFE-3D07C2651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CA15-781C-534B-8AC3-BF452491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DC1CE-67BC-1547-8BDB-5C605FED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1006-9BF0-354B-B141-D2C8383C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100430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4BDD-81D5-D142-A727-22820AF0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7F71-10F2-A14D-81E2-BEB20578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BB280-09CE-2A44-9D00-66BEBEBF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97D47-D5F3-5348-9BAE-696D23AB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42907-E3B1-0043-939E-2D8A846A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800B-E8B2-684B-9B57-6C26E357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34259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DF86-A0B4-F44A-A31A-95E3CC8B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5D27-E7DB-5E4F-81D5-D12E1160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8071C-3A38-9E4F-9D6A-1367BA36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A5671-A83E-DE4E-B1F4-7318BC01F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934BF-CBC8-D242-A285-203727D8C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E922D-7A94-494B-9A4A-501DA80D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14485-B2D1-BA4A-A5CA-659789F2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B63AA-FAC5-9A45-8FBC-CEE7FBF9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51336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2A8B-268A-334C-9E95-2FB7DCFC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3BA73-4BB5-DB43-8F27-F94C850F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32B1-EA95-D74B-B748-DC746150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36723-4FAC-9840-9A5B-4DF465EC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100951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D649C-D7F4-5B42-B246-6DEBB143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98E6F-0D7F-4040-9452-2C7935E1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F4BD6-74D3-2044-A6B3-209E87B9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21011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1355-B556-C346-8B49-C0F77CBC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D652-20E6-6B4C-BE57-CCFC4594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1E2B1-3E01-9C4C-9BA7-410D9B6F2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E1F73-C1FB-DE42-9B9D-79CD298A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9C4D7-BEA1-2A45-9AEE-C7B2DF16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A629B-D1CF-F444-855D-886239EC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96241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3AD7-CE88-F24B-A075-C5B1B824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8EC44-5B56-1846-9C80-3E693F005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Q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55BD0-4B16-0A42-A160-A29DE5113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B3E0D-9862-3C41-997D-D25612E0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19434-C43B-504C-97CD-9E0F2780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Q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AF507-A6CB-7B43-A97F-C7234EFA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16054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5CC8E-9C77-2949-A346-D549FA86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Q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34F5-D76D-5B44-A4EE-465EA9007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Q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28CD-7178-8C4E-8636-833594FA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BEF6-5609-CE49-8310-265A9305FA09}" type="datetimeFigureOut">
              <a:rPr lang="en-QA" smtClean="0"/>
              <a:t>30/03/2021</a:t>
            </a:fld>
            <a:endParaRPr lang="en-Q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9F26-806D-B54F-9B04-DCCAADEAC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Q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5784-7C39-4D49-A827-36CF9D2D7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CD445-B4C9-CF47-9CC5-C2544E25FD1B}" type="slidenum">
              <a:rPr lang="en-QA" smtClean="0"/>
              <a:t>‹#›</a:t>
            </a:fld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0176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Q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tiff"/><Relationship Id="rId7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8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tiff"/><Relationship Id="rId7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8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17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4.png"/><Relationship Id="rId7" Type="http://schemas.openxmlformats.org/officeDocument/2006/relationships/image" Target="../media/image2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70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4.png"/><Relationship Id="rId7" Type="http://schemas.openxmlformats.org/officeDocument/2006/relationships/image" Target="../media/image2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4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26.pn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4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10.tiff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A2D-1C5E-9B4A-85D1-5774D276A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843"/>
            <a:ext cx="9144000" cy="2387600"/>
          </a:xfrm>
        </p:spPr>
        <p:txBody>
          <a:bodyPr/>
          <a:lstStyle/>
          <a:p>
            <a:r>
              <a:rPr lang="en-QA" dirty="0"/>
              <a:t>AI for Medicine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DAD48-F178-924A-855C-C37710EF0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54"/>
            <a:ext cx="9144000" cy="2250122"/>
          </a:xfrm>
        </p:spPr>
        <p:txBody>
          <a:bodyPr>
            <a:noAutofit/>
          </a:bodyPr>
          <a:lstStyle/>
          <a:p>
            <a:r>
              <a:rPr lang="en-QA" sz="2800" b="1" dirty="0">
                <a:solidFill>
                  <a:srgbClr val="00B0F0"/>
                </a:solidFill>
              </a:rPr>
              <a:t>Lecture 15: </a:t>
            </a:r>
          </a:p>
          <a:p>
            <a:r>
              <a:rPr lang="en-QA" sz="2800" b="1" dirty="0">
                <a:solidFill>
                  <a:srgbClr val="00B0F0"/>
                </a:solidFill>
              </a:rPr>
              <a:t>Logistic Regression- Part I</a:t>
            </a:r>
          </a:p>
          <a:p>
            <a:endParaRPr lang="en-QA" sz="2800" dirty="0"/>
          </a:p>
          <a:p>
            <a:r>
              <a:rPr lang="en-QA" sz="2800" dirty="0"/>
              <a:t>March 22, 2021</a:t>
            </a:r>
          </a:p>
          <a:p>
            <a:r>
              <a:rPr lang="en-QA" sz="2800" dirty="0"/>
              <a:t>Mohammad Hammoud</a:t>
            </a:r>
          </a:p>
          <a:p>
            <a:r>
              <a:rPr lang="en-QA" sz="2800" b="1" dirty="0">
                <a:solidFill>
                  <a:srgbClr val="FF0000"/>
                </a:solidFill>
              </a:rPr>
              <a:t>Carnegie Mellon University in Qatar</a:t>
            </a:r>
          </a:p>
        </p:txBody>
      </p:sp>
    </p:spTree>
    <p:extLst>
      <p:ext uri="{BB962C8B-B14F-4D97-AF65-F5344CB8AC3E}">
        <p14:creationId xmlns:p14="http://schemas.microsoft.com/office/powerpoint/2010/main" val="162501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can we make the possible outputs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discrete-valued (as opposed to real-valued)?</a:t>
                </a:r>
              </a:p>
              <a:p>
                <a:pPr lvl="1"/>
                <a:r>
                  <a:rPr lang="en-GB" dirty="0"/>
                  <a:t>By using an </a:t>
                </a:r>
                <a:r>
                  <a:rPr lang="en-GB" b="1" i="1" dirty="0"/>
                  <a:t>activation function </a:t>
                </a:r>
                <a:r>
                  <a:rPr lang="en-GB" dirty="0"/>
                  <a:t>(e.g.,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sigmoid or logistic function</a:t>
                </a:r>
                <a:r>
                  <a:rPr lang="en-GB" dirty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7F66E56-7783-2B44-A1C1-6075FAF8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36" y="3429000"/>
            <a:ext cx="3388497" cy="2747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684A3-9E74-AA4E-9FED-35538D362EE8}"/>
                  </a:ext>
                </a:extLst>
              </p:cNvPr>
              <p:cNvSpPr txBox="1"/>
              <p:nvPr/>
            </p:nvSpPr>
            <p:spPr>
              <a:xfrm>
                <a:off x="838200" y="4102918"/>
                <a:ext cx="2076274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684A3-9E74-AA4E-9FED-35538D36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02918"/>
                <a:ext cx="2076274" cy="700063"/>
              </a:xfrm>
              <a:prstGeom prst="rect">
                <a:avLst/>
              </a:prstGeom>
              <a:blipFill>
                <a:blip r:embed="rId4"/>
                <a:stretch>
                  <a:fillRect l="-3659" t="-1786" b="-12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52193F-7460-F44C-B0B0-6A86BDC5C800}"/>
                  </a:ext>
                </a:extLst>
              </p:cNvPr>
              <p:cNvSpPr/>
              <p:nvPr/>
            </p:nvSpPr>
            <p:spPr>
              <a:xfrm>
                <a:off x="6681733" y="3200150"/>
                <a:ext cx="7444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QA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52193F-7460-F44C-B0B0-6A86BDC5C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733" y="3200150"/>
                <a:ext cx="744499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A87F5D-CA22-8540-968F-E1AC9A1EC937}"/>
                  </a:ext>
                </a:extLst>
              </p:cNvPr>
              <p:cNvSpPr txBox="1"/>
              <p:nvPr/>
            </p:nvSpPr>
            <p:spPr>
              <a:xfrm>
                <a:off x="7582496" y="3244334"/>
                <a:ext cx="4294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QA" sz="2400" dirty="0"/>
                  <a:t>ssume a labeled example (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QA" sz="2400" dirty="0"/>
                  <a:t>, y):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A87F5D-CA22-8540-968F-E1AC9A1E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3244334"/>
                <a:ext cx="4294124" cy="461665"/>
              </a:xfrm>
              <a:prstGeom prst="rect">
                <a:avLst/>
              </a:prstGeom>
              <a:blipFill>
                <a:blip r:embed="rId6"/>
                <a:stretch>
                  <a:fillRect l="-2360" t="-8108" r="-1180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C0E457-E632-034D-841F-F53C7CAADD0A}"/>
                  </a:ext>
                </a:extLst>
              </p:cNvPr>
              <p:cNvSpPr txBox="1"/>
              <p:nvPr/>
            </p:nvSpPr>
            <p:spPr>
              <a:xfrm>
                <a:off x="7582496" y="3840936"/>
                <a:ext cx="42834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</a:t>
                </a:r>
                <a:r>
                  <a:rPr lang="en-QA" sz="2400" dirty="0"/>
                  <a:t>f y = </a:t>
                </a:r>
                <a:r>
                  <a:rPr lang="en-QA" sz="2400" b="1" dirty="0"/>
                  <a:t>1</a:t>
                </a:r>
                <a:r>
                  <a:rPr lang="en-QA" sz="2400" dirty="0"/>
                  <a:t>, we want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≈1</m:t>
                    </m:r>
                  </m:oMath>
                </a14:m>
                <a:r>
                  <a:rPr lang="en-QA" sz="2400" dirty="0"/>
                  <a:t> (i.e., </a:t>
                </a:r>
                <a:br>
                  <a:rPr lang="en-QA" sz="2400" dirty="0"/>
                </a:br>
                <a:r>
                  <a:rPr lang="en-QA" sz="2400" dirty="0"/>
                  <a:t>we want a correct prediction)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C0E457-E632-034D-841F-F53C7CAA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3840936"/>
                <a:ext cx="4283417" cy="830997"/>
              </a:xfrm>
              <a:prstGeom prst="rect">
                <a:avLst/>
              </a:prstGeom>
              <a:blipFill>
                <a:blip r:embed="rId7"/>
                <a:stretch>
                  <a:fillRect l="-2367" t="-4545" b="-1515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395502-5B56-7F45-B6AD-C7A1495FEF7C}"/>
                  </a:ext>
                </a:extLst>
              </p:cNvPr>
              <p:cNvSpPr txBox="1"/>
              <p:nvPr/>
            </p:nvSpPr>
            <p:spPr>
              <a:xfrm>
                <a:off x="7582496" y="4823897"/>
                <a:ext cx="3445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For this to happen,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GB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QA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395502-5B56-7F45-B6AD-C7A1495F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4823897"/>
                <a:ext cx="3445815" cy="461665"/>
              </a:xfrm>
              <a:prstGeom prst="rect">
                <a:avLst/>
              </a:prstGeom>
              <a:blipFill>
                <a:blip r:embed="rId8"/>
                <a:stretch>
                  <a:fillRect l="-2941" t="-7895" b="-28947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F15CA1-D145-094A-BAD6-C425B96858E2}"/>
              </a:ext>
            </a:extLst>
          </p:cNvPr>
          <p:cNvCxnSpPr/>
          <p:nvPr/>
        </p:nvCxnSpPr>
        <p:spPr>
          <a:xfrm>
            <a:off x="3293236" y="6176963"/>
            <a:ext cx="3515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3DEA9F-42A8-E445-BA70-00EAA8BD9A2A}"/>
                  </a:ext>
                </a:extLst>
              </p:cNvPr>
              <p:cNvSpPr/>
              <p:nvPr/>
            </p:nvSpPr>
            <p:spPr>
              <a:xfrm>
                <a:off x="6785017" y="5962150"/>
                <a:ext cx="370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Q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3DEA9F-42A8-E445-BA70-00EAA8BD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17" y="5962150"/>
                <a:ext cx="37016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687A99-CA7C-1E4C-BEEB-9E033A11B920}"/>
              </a:ext>
            </a:extLst>
          </p:cNvPr>
          <p:cNvCxnSpPr>
            <a:cxnSpLocks/>
          </p:cNvCxnSpPr>
          <p:nvPr/>
        </p:nvCxnSpPr>
        <p:spPr>
          <a:xfrm flipV="1">
            <a:off x="6339016" y="6104239"/>
            <a:ext cx="0" cy="1523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1BA14F-475D-2D44-AB4B-5E43C0C58068}"/>
              </a:ext>
            </a:extLst>
          </p:cNvPr>
          <p:cNvSpPr txBox="1"/>
          <p:nvPr/>
        </p:nvSpPr>
        <p:spPr>
          <a:xfrm>
            <a:off x="6188173" y="6135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dirty="0">
                <a:solidFill>
                  <a:srgbClr val="00B050"/>
                </a:solidFill>
              </a:rPr>
              <a:t>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151228-B440-A243-879B-E111299BD34A}"/>
              </a:ext>
            </a:extLst>
          </p:cNvPr>
          <p:cNvCxnSpPr/>
          <p:nvPr/>
        </p:nvCxnSpPr>
        <p:spPr>
          <a:xfrm flipV="1">
            <a:off x="6339016" y="3428999"/>
            <a:ext cx="0" cy="2682662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21D8B1-CE94-7F4B-A64B-14955E8935CA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987485" y="3429000"/>
            <a:ext cx="1380900" cy="0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1AA0256-8673-4C42-916F-1D72DFB46131}"/>
              </a:ext>
            </a:extLst>
          </p:cNvPr>
          <p:cNvSpPr/>
          <p:nvPr/>
        </p:nvSpPr>
        <p:spPr>
          <a:xfrm>
            <a:off x="4779056" y="3234599"/>
            <a:ext cx="388800" cy="388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009B1-8785-9244-8233-5E4624F20CD1}"/>
              </a:ext>
            </a:extLst>
          </p:cNvPr>
          <p:cNvSpPr txBox="1"/>
          <p:nvPr/>
        </p:nvSpPr>
        <p:spPr>
          <a:xfrm>
            <a:off x="4836641" y="6132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dirty="0"/>
              <a:t>0</a:t>
            </a: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680AE76D-932E-334C-9979-0F7F2CCFC6C4}"/>
              </a:ext>
            </a:extLst>
          </p:cNvPr>
          <p:cNvSpPr/>
          <p:nvPr/>
        </p:nvSpPr>
        <p:spPr>
          <a:xfrm rot="5400000">
            <a:off x="1261315" y="4595132"/>
            <a:ext cx="45719" cy="174849"/>
          </a:xfrm>
          <a:prstGeom prst="rightBracket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0AB001-7CFE-F042-AD9D-0D5249C80271}"/>
              </a:ext>
            </a:extLst>
          </p:cNvPr>
          <p:cNvCxnSpPr>
            <a:cxnSpLocks/>
          </p:cNvCxnSpPr>
          <p:nvPr/>
        </p:nvCxnSpPr>
        <p:spPr>
          <a:xfrm>
            <a:off x="1283249" y="4696768"/>
            <a:ext cx="0" cy="34478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2EEC37-AF76-6349-BF11-7D773ADAC0A0}"/>
                  </a:ext>
                </a:extLst>
              </p:cNvPr>
              <p:cNvSpPr/>
              <p:nvPr/>
            </p:nvSpPr>
            <p:spPr>
              <a:xfrm>
                <a:off x="511562" y="5163917"/>
                <a:ext cx="154337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Q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Q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GB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QA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QA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QA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[0,1]</a:t>
                </a:r>
                <a:endParaRPr lang="en-GB" sz="2000" b="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2EEC37-AF76-6349-BF11-7D773ADAC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2" y="5163917"/>
                <a:ext cx="1543371" cy="707886"/>
              </a:xfrm>
              <a:prstGeom prst="rect">
                <a:avLst/>
              </a:prstGeom>
              <a:blipFill>
                <a:blip r:embed="rId10"/>
                <a:stretch>
                  <a:fillRect r="-4098" b="-14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7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  <p:bldP spid="22" grpId="0"/>
      <p:bldP spid="25" grpId="0"/>
      <p:bldP spid="33" grpId="0"/>
      <p:bldP spid="43" grpId="0" animBg="1"/>
      <p:bldP spid="18" grpId="0"/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can we make the possible outputs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discrete-valued (as opposed to real-valued)?</a:t>
                </a:r>
              </a:p>
              <a:p>
                <a:pPr lvl="1"/>
                <a:r>
                  <a:rPr lang="en-GB" dirty="0"/>
                  <a:t>By using an </a:t>
                </a:r>
                <a:r>
                  <a:rPr lang="en-GB" b="1" i="1" dirty="0"/>
                  <a:t>activation function </a:t>
                </a:r>
                <a:r>
                  <a:rPr lang="en-GB" dirty="0"/>
                  <a:t>(e.g.,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sigmoid or logistic function</a:t>
                </a:r>
                <a:r>
                  <a:rPr lang="en-GB" dirty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7F66E56-7783-2B44-A1C1-6075FAF8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36" y="3429000"/>
            <a:ext cx="3388497" cy="2747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684A3-9E74-AA4E-9FED-35538D362EE8}"/>
                  </a:ext>
                </a:extLst>
              </p:cNvPr>
              <p:cNvSpPr txBox="1"/>
              <p:nvPr/>
            </p:nvSpPr>
            <p:spPr>
              <a:xfrm>
                <a:off x="838200" y="4102918"/>
                <a:ext cx="2076274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684A3-9E74-AA4E-9FED-35538D36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02918"/>
                <a:ext cx="2076274" cy="700063"/>
              </a:xfrm>
              <a:prstGeom prst="rect">
                <a:avLst/>
              </a:prstGeom>
              <a:blipFill>
                <a:blip r:embed="rId4"/>
                <a:stretch>
                  <a:fillRect l="-3659" t="-1786" b="-12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52193F-7460-F44C-B0B0-6A86BDC5C800}"/>
                  </a:ext>
                </a:extLst>
              </p:cNvPr>
              <p:cNvSpPr/>
              <p:nvPr/>
            </p:nvSpPr>
            <p:spPr>
              <a:xfrm>
                <a:off x="6681733" y="3200150"/>
                <a:ext cx="7444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QA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52193F-7460-F44C-B0B0-6A86BDC5C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733" y="3200150"/>
                <a:ext cx="744499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A87F5D-CA22-8540-968F-E1AC9A1EC937}"/>
                  </a:ext>
                </a:extLst>
              </p:cNvPr>
              <p:cNvSpPr txBox="1"/>
              <p:nvPr/>
            </p:nvSpPr>
            <p:spPr>
              <a:xfrm>
                <a:off x="7582496" y="3244334"/>
                <a:ext cx="4294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QA" sz="2400" dirty="0"/>
                  <a:t>ssume a labeled example (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QA" sz="2400" dirty="0"/>
                  <a:t>, y):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A87F5D-CA22-8540-968F-E1AC9A1E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3244334"/>
                <a:ext cx="4294124" cy="461665"/>
              </a:xfrm>
              <a:prstGeom prst="rect">
                <a:avLst/>
              </a:prstGeom>
              <a:blipFill>
                <a:blip r:embed="rId6"/>
                <a:stretch>
                  <a:fillRect l="-2360" t="-8108" r="-1180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C0E457-E632-034D-841F-F53C7CAADD0A}"/>
                  </a:ext>
                </a:extLst>
              </p:cNvPr>
              <p:cNvSpPr txBox="1"/>
              <p:nvPr/>
            </p:nvSpPr>
            <p:spPr>
              <a:xfrm>
                <a:off x="7582496" y="3840936"/>
                <a:ext cx="42144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</a:t>
                </a:r>
                <a:r>
                  <a:rPr lang="en-QA" sz="2400" dirty="0"/>
                  <a:t>f y = </a:t>
                </a:r>
                <a:r>
                  <a:rPr lang="en-QA" sz="2400" b="1" dirty="0"/>
                  <a:t>0</a:t>
                </a:r>
                <a:r>
                  <a:rPr lang="en-QA" sz="2400" dirty="0"/>
                  <a:t>, we want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≈0</m:t>
                    </m:r>
                  </m:oMath>
                </a14:m>
                <a:r>
                  <a:rPr lang="en-QA" sz="2400" dirty="0"/>
                  <a:t> (i.e., </a:t>
                </a:r>
                <a:br>
                  <a:rPr lang="en-QA" sz="2400" dirty="0"/>
                </a:br>
                <a:r>
                  <a:rPr lang="en-QA" sz="2400" dirty="0"/>
                  <a:t>we want a correct prediction)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C0E457-E632-034D-841F-F53C7CAA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3840936"/>
                <a:ext cx="4214487" cy="830997"/>
              </a:xfrm>
              <a:prstGeom prst="rect">
                <a:avLst/>
              </a:prstGeom>
              <a:blipFill>
                <a:blip r:embed="rId7"/>
                <a:stretch>
                  <a:fillRect l="-2410" t="-4545" r="-1506" b="-1515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395502-5B56-7F45-B6AD-C7A1495FEF7C}"/>
                  </a:ext>
                </a:extLst>
              </p:cNvPr>
              <p:cNvSpPr txBox="1"/>
              <p:nvPr/>
            </p:nvSpPr>
            <p:spPr>
              <a:xfrm>
                <a:off x="7582496" y="4823897"/>
                <a:ext cx="3445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For this to happen,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QA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QA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395502-5B56-7F45-B6AD-C7A1495F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496" y="4823897"/>
                <a:ext cx="3445815" cy="461665"/>
              </a:xfrm>
              <a:prstGeom prst="rect">
                <a:avLst/>
              </a:prstGeom>
              <a:blipFill>
                <a:blip r:embed="rId8"/>
                <a:stretch>
                  <a:fillRect l="-2941" t="-7895" b="-28947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F15CA1-D145-094A-BAD6-C425B96858E2}"/>
              </a:ext>
            </a:extLst>
          </p:cNvPr>
          <p:cNvCxnSpPr/>
          <p:nvPr/>
        </p:nvCxnSpPr>
        <p:spPr>
          <a:xfrm>
            <a:off x="3293236" y="6176963"/>
            <a:ext cx="3515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3DEA9F-42A8-E445-BA70-00EAA8BD9A2A}"/>
                  </a:ext>
                </a:extLst>
              </p:cNvPr>
              <p:cNvSpPr/>
              <p:nvPr/>
            </p:nvSpPr>
            <p:spPr>
              <a:xfrm>
                <a:off x="6785017" y="5962150"/>
                <a:ext cx="370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Q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3DEA9F-42A8-E445-BA70-00EAA8BD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17" y="5962150"/>
                <a:ext cx="37016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7B3CEF6-2232-C442-A162-0476CC120A07}"/>
              </a:ext>
            </a:extLst>
          </p:cNvPr>
          <p:cNvSpPr txBox="1"/>
          <p:nvPr/>
        </p:nvSpPr>
        <p:spPr>
          <a:xfrm>
            <a:off x="4836641" y="6132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dirty="0"/>
              <a:t>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687A99-CA7C-1E4C-BEEB-9E033A11B920}"/>
              </a:ext>
            </a:extLst>
          </p:cNvPr>
          <p:cNvCxnSpPr>
            <a:cxnSpLocks/>
          </p:cNvCxnSpPr>
          <p:nvPr/>
        </p:nvCxnSpPr>
        <p:spPr>
          <a:xfrm flipV="1">
            <a:off x="3626041" y="6095357"/>
            <a:ext cx="0" cy="1523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1BA14F-475D-2D44-AB4B-5E43C0C58068}"/>
              </a:ext>
            </a:extLst>
          </p:cNvPr>
          <p:cNvSpPr txBox="1"/>
          <p:nvPr/>
        </p:nvSpPr>
        <p:spPr>
          <a:xfrm>
            <a:off x="3423014" y="614385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dirty="0">
                <a:solidFill>
                  <a:srgbClr val="00B050"/>
                </a:solidFill>
              </a:rPr>
              <a:t>-8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B92442-CB6C-FD42-BDA8-BCCFCA72434F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626041" y="6176963"/>
            <a:ext cx="1361444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4327444-6030-CA43-AAB8-D90CA6E0A025}"/>
              </a:ext>
            </a:extLst>
          </p:cNvPr>
          <p:cNvSpPr/>
          <p:nvPr/>
        </p:nvSpPr>
        <p:spPr>
          <a:xfrm>
            <a:off x="4793084" y="6058132"/>
            <a:ext cx="388800" cy="388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E381C026-8210-5F49-8FCF-703928D8708D}"/>
              </a:ext>
            </a:extLst>
          </p:cNvPr>
          <p:cNvSpPr/>
          <p:nvPr/>
        </p:nvSpPr>
        <p:spPr>
          <a:xfrm rot="5400000">
            <a:off x="1261315" y="4595132"/>
            <a:ext cx="45719" cy="174849"/>
          </a:xfrm>
          <a:prstGeom prst="rightBracket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71E04-5B90-7A4D-8859-F3BB3AB9C050}"/>
              </a:ext>
            </a:extLst>
          </p:cNvPr>
          <p:cNvCxnSpPr>
            <a:cxnSpLocks/>
          </p:cNvCxnSpPr>
          <p:nvPr/>
        </p:nvCxnSpPr>
        <p:spPr>
          <a:xfrm>
            <a:off x="1283249" y="4696768"/>
            <a:ext cx="0" cy="34478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A4A016-9B32-5845-9FBD-70FA30D5B2DC}"/>
                  </a:ext>
                </a:extLst>
              </p:cNvPr>
              <p:cNvSpPr/>
              <p:nvPr/>
            </p:nvSpPr>
            <p:spPr>
              <a:xfrm>
                <a:off x="511562" y="5163917"/>
                <a:ext cx="154337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Q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Q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</m:t>
                      </m:r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GB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QA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QA" sz="20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QA" sz="2000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[0,1]</a:t>
                </a:r>
                <a:endParaRPr lang="en-GB" sz="2000" b="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A4A016-9B32-5845-9FBD-70FA30D5B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2" y="5163917"/>
                <a:ext cx="1543371" cy="707886"/>
              </a:xfrm>
              <a:prstGeom prst="rect">
                <a:avLst/>
              </a:prstGeom>
              <a:blipFill>
                <a:blip r:embed="rId10"/>
                <a:stretch>
                  <a:fillRect r="-4098" b="-14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5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3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can we make the possible outputs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discrete-valued (as opposed to real-valued)?</a:t>
                </a:r>
              </a:p>
              <a:p>
                <a:pPr lvl="1"/>
                <a:r>
                  <a:rPr lang="en-GB" dirty="0"/>
                  <a:t>By using an </a:t>
                </a:r>
                <a:r>
                  <a:rPr lang="en-GB" b="1" i="1" dirty="0"/>
                  <a:t>activation function </a:t>
                </a:r>
                <a:r>
                  <a:rPr lang="en-GB" dirty="0"/>
                  <a:t>(e.g.,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sigmoid or logistic function</a:t>
                </a:r>
                <a:r>
                  <a:rPr lang="en-GB" dirty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A9BAA5-6E23-3744-864E-273A5D0CEC96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C87FD-388C-AE43-81EB-A377BF33011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BB8614-594A-404F-951C-3563E9152B05}"/>
                  </a:ext>
                </a:extLst>
              </p:cNvPr>
              <p:cNvSpPr/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QA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BB8614-594A-404F-951C-3563E9152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  <a:blipFill>
                <a:blip r:embed="rId4"/>
                <a:stretch>
                  <a:fillRect r="-97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/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  <a:blipFill>
                <a:blip r:embed="rId5"/>
                <a:stretch>
                  <a:fillRect r="-322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/>
              <p:nvPr/>
            </p:nvSpPr>
            <p:spPr>
              <a:xfrm>
                <a:off x="9053454" y="4180820"/>
                <a:ext cx="673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54" y="4180820"/>
                <a:ext cx="673646" cy="430887"/>
              </a:xfrm>
              <a:prstGeom prst="rect">
                <a:avLst/>
              </a:prstGeom>
              <a:blipFill>
                <a:blip r:embed="rId6"/>
                <a:stretch>
                  <a:fillRect l="-7273" r="-10909" b="-2857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5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can we make the possible outputs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discrete-valued (as opposed to real-valued)?</a:t>
                </a:r>
              </a:p>
              <a:p>
                <a:pPr lvl="1"/>
                <a:r>
                  <a:rPr lang="en-GB" dirty="0"/>
                  <a:t>By using an </a:t>
                </a:r>
                <a:r>
                  <a:rPr lang="en-GB" b="1" i="1" dirty="0"/>
                  <a:t>activation function </a:t>
                </a:r>
                <a:r>
                  <a:rPr lang="en-GB" dirty="0"/>
                  <a:t>(e.g.,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sigmoid or logistic function</a:t>
                </a:r>
                <a:r>
                  <a:rPr lang="en-GB" dirty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400" b="1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A9BAA5-6E23-3744-864E-273A5D0CEC96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C87FD-388C-AE43-81EB-A377BF33011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/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  <a:blipFill>
                <a:blip r:embed="rId5"/>
                <a:stretch>
                  <a:fillRect r="-322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/>
              <p:nvPr/>
            </p:nvSpPr>
            <p:spPr>
              <a:xfrm>
                <a:off x="9053454" y="4180820"/>
                <a:ext cx="11272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54" y="4180820"/>
                <a:ext cx="1127296" cy="430887"/>
              </a:xfrm>
              <a:prstGeom prst="rect">
                <a:avLst/>
              </a:prstGeom>
              <a:blipFill>
                <a:blip r:embed="rId6"/>
                <a:stretch>
                  <a:fillRect l="-4444" t="-2857" r="-11111" b="-3142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ket 2">
            <a:extLst>
              <a:ext uri="{FF2B5EF4-FFF2-40B4-BE49-F238E27FC236}">
                <a16:creationId xmlns:a16="http://schemas.microsoft.com/office/drawing/2014/main" id="{16DA2D3B-34BA-634D-BB86-4E94759BB4EA}"/>
              </a:ext>
            </a:extLst>
          </p:cNvPr>
          <p:cNvSpPr/>
          <p:nvPr/>
        </p:nvSpPr>
        <p:spPr>
          <a:xfrm rot="5400000">
            <a:off x="6156857" y="4373738"/>
            <a:ext cx="46165" cy="52210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0CE8B81-1A8D-2C45-A399-A18057668E8B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5622464" y="5215350"/>
            <a:ext cx="1274029" cy="159079"/>
          </a:xfrm>
          <a:prstGeom prst="curvedConnector3">
            <a:avLst>
              <a:gd name="adj1" fmla="val 2958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8F5A0C2-BCAC-294E-BF4D-5345C78C2888}"/>
                  </a:ext>
                </a:extLst>
              </p:cNvPr>
              <p:cNvSpPr/>
              <p:nvPr/>
            </p:nvSpPr>
            <p:spPr>
              <a:xfrm>
                <a:off x="6112835" y="5931904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QA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8F5A0C2-BCAC-294E-BF4D-5345C78C2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35" y="5931904"/>
                <a:ext cx="4523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33F6-0B7A-BC42-A5DE-599E90C548AC}"/>
                  </a:ext>
                </a:extLst>
              </p:cNvPr>
              <p:cNvSpPr/>
              <p:nvPr/>
            </p:nvSpPr>
            <p:spPr>
              <a:xfrm>
                <a:off x="7156900" y="4813071"/>
                <a:ext cx="484151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</a:t>
                </a:r>
                <a:r>
                  <a:rPr lang="en-QA" sz="2400" dirty="0"/>
                  <a:t>e can now apply </a:t>
                </a:r>
                <a:r>
                  <a:rPr lang="en-QA" sz="2400" i="1" dirty="0"/>
                  <a:t>thresholding</a:t>
                </a:r>
                <a:r>
                  <a:rPr lang="en-QA" sz="2400" dirty="0"/>
                  <a:t>-- </a:t>
                </a:r>
                <a:br>
                  <a:rPr lang="en-QA" sz="2400" dirty="0"/>
                </a:br>
                <a:r>
                  <a:rPr lang="en-QA" sz="240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QA" sz="2400" dirty="0"/>
                  <a:t> &lt; 0.5, predict 0; otherwise, predict 1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33F6-0B7A-BC42-A5DE-599E90C5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900" y="4813071"/>
                <a:ext cx="4841511" cy="1200329"/>
              </a:xfrm>
              <a:prstGeom prst="rect">
                <a:avLst/>
              </a:prstGeom>
              <a:blipFill>
                <a:blip r:embed="rId8"/>
                <a:stretch>
                  <a:fillRect l="-2094" t="-5263" r="-2618" b="-1052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ket 5">
            <a:extLst>
              <a:ext uri="{FF2B5EF4-FFF2-40B4-BE49-F238E27FC236}">
                <a16:creationId xmlns:a16="http://schemas.microsoft.com/office/drawing/2014/main" id="{FF0680E5-2485-F946-94D0-A7CE81DC3214}"/>
              </a:ext>
            </a:extLst>
          </p:cNvPr>
          <p:cNvSpPr/>
          <p:nvPr/>
        </p:nvSpPr>
        <p:spPr>
          <a:xfrm rot="5400000" flipV="1">
            <a:off x="8424805" y="4218797"/>
            <a:ext cx="116221" cy="90204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633DF6-29B5-F141-8E05-5E69DA5F70A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482916" y="4727931"/>
            <a:ext cx="451023" cy="11622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ABAA5F-2970-644F-B458-FD4579A5D361}"/>
                  </a:ext>
                </a:extLst>
              </p:cNvPr>
              <p:cNvSpPr/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QA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ABAA5F-2970-644F-B458-FD4579A5D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  <a:blipFill>
                <a:blip r:embed="rId9"/>
                <a:stretch>
                  <a:fillRect r="-97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5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/>
      <p:bldP spid="4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can we make the possible outputs of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discrete-valued (as opposed to real-valued)?</a:t>
                </a:r>
              </a:p>
              <a:p>
                <a:pPr lvl="1"/>
                <a:r>
                  <a:rPr lang="en-GB" dirty="0"/>
                  <a:t>By using an </a:t>
                </a:r>
                <a:r>
                  <a:rPr lang="en-GB" b="1" i="1" dirty="0"/>
                  <a:t>activation function </a:t>
                </a:r>
                <a:r>
                  <a:rPr lang="en-GB" dirty="0"/>
                  <a:t>(e.g., </a:t>
                </a:r>
                <a:r>
                  <a:rPr lang="en-GB" b="1" i="1" dirty="0">
                    <a:solidFill>
                      <a:srgbClr val="FF0000"/>
                    </a:solidFill>
                  </a:rPr>
                  <a:t>sigmoid or logistic function</a:t>
                </a:r>
                <a:r>
                  <a:rPr lang="en-GB" dirty="0"/>
                  <a:t>)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400" b="1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EE5D00-21C5-6D4B-B64D-B6E06037A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A9BAA5-6E23-3744-864E-273A5D0CEC96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C87FD-388C-AE43-81EB-A377BF33011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/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7A18BB-B009-2844-B001-916EB5DFE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48" y="4134654"/>
                <a:ext cx="1177374" cy="523220"/>
              </a:xfrm>
              <a:prstGeom prst="rect">
                <a:avLst/>
              </a:prstGeom>
              <a:blipFill>
                <a:blip r:embed="rId5"/>
                <a:stretch>
                  <a:fillRect r="-322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/>
              <p:nvPr/>
            </p:nvSpPr>
            <p:spPr>
              <a:xfrm>
                <a:off x="9053454" y="4180820"/>
                <a:ext cx="11272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B584-C676-EA44-8B0F-B7CC41882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54" y="4180820"/>
                <a:ext cx="1127296" cy="430887"/>
              </a:xfrm>
              <a:prstGeom prst="rect">
                <a:avLst/>
              </a:prstGeom>
              <a:blipFill>
                <a:blip r:embed="rId6"/>
                <a:stretch>
                  <a:fillRect l="-4444" t="-2857" r="-11111" b="-3142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ket 2">
            <a:extLst>
              <a:ext uri="{FF2B5EF4-FFF2-40B4-BE49-F238E27FC236}">
                <a16:creationId xmlns:a16="http://schemas.microsoft.com/office/drawing/2014/main" id="{16DA2D3B-34BA-634D-BB86-4E94759BB4EA}"/>
              </a:ext>
            </a:extLst>
          </p:cNvPr>
          <p:cNvSpPr/>
          <p:nvPr/>
        </p:nvSpPr>
        <p:spPr>
          <a:xfrm rot="5400000">
            <a:off x="6156857" y="4373738"/>
            <a:ext cx="46165" cy="52210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0CE8B81-1A8D-2C45-A399-A18057668E8B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5622464" y="5215350"/>
            <a:ext cx="1274029" cy="159079"/>
          </a:xfrm>
          <a:prstGeom prst="curvedConnector3">
            <a:avLst>
              <a:gd name="adj1" fmla="val 2958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8F5A0C2-BCAC-294E-BF4D-5345C78C2888}"/>
                  </a:ext>
                </a:extLst>
              </p:cNvPr>
              <p:cNvSpPr/>
              <p:nvPr/>
            </p:nvSpPr>
            <p:spPr>
              <a:xfrm>
                <a:off x="6112835" y="5931904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QA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8F5A0C2-BCAC-294E-BF4D-5345C78C2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35" y="5931904"/>
                <a:ext cx="4523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B7033F6-0B7A-BC42-A5DE-599E90C548AC}"/>
              </a:ext>
            </a:extLst>
          </p:cNvPr>
          <p:cNvSpPr/>
          <p:nvPr/>
        </p:nvSpPr>
        <p:spPr>
          <a:xfrm>
            <a:off x="7156900" y="4813071"/>
            <a:ext cx="484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QA" sz="2400" dirty="0"/>
              <a:t>This makes it a </a:t>
            </a:r>
            <a:r>
              <a:rPr lang="en-QA" sz="2400" i="1" dirty="0">
                <a:solidFill>
                  <a:srgbClr val="00B0F0"/>
                </a:solidFill>
              </a:rPr>
              <a:t>classification problem </a:t>
            </a:r>
            <a:r>
              <a:rPr lang="en-QA" sz="2400" dirty="0"/>
              <a:t>(i.e., NOT a regression problem anymore) since the output renders a discrete one (</a:t>
            </a:r>
            <a:r>
              <a:rPr lang="en-QA" sz="2400" i="1" dirty="0"/>
              <a:t>especially after applying thresholding</a:t>
            </a:r>
            <a:r>
              <a:rPr lang="en-QA" sz="2400" dirty="0"/>
              <a:t>)</a:t>
            </a: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F0680E5-2485-F946-94D0-A7CE81DC3214}"/>
              </a:ext>
            </a:extLst>
          </p:cNvPr>
          <p:cNvSpPr/>
          <p:nvPr/>
        </p:nvSpPr>
        <p:spPr>
          <a:xfrm rot="5400000">
            <a:off x="9733436" y="4378252"/>
            <a:ext cx="70054" cy="62930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633DF6-29B5-F141-8E05-5E69DA5F70A0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9577656" y="4727930"/>
            <a:ext cx="190807" cy="8514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9A5724-1C83-1647-85CB-4DB99E6EAD26}"/>
                  </a:ext>
                </a:extLst>
              </p:cNvPr>
              <p:cNvSpPr/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QA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9A5724-1C83-1647-85CB-4DB99E6EA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81" y="4134654"/>
                <a:ext cx="2601545" cy="523220"/>
              </a:xfrm>
              <a:prstGeom prst="rect">
                <a:avLst/>
              </a:prstGeom>
              <a:blipFill>
                <a:blip r:embed="rId8"/>
                <a:stretch>
                  <a:fillRect r="-97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37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So, What is Logistic Regression?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A61E31-5C95-5949-8CE0-3DA74D1EA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667250"/>
          </a:xfrm>
        </p:spPr>
        <p:txBody>
          <a:bodyPr>
            <a:normAutofit/>
          </a:bodyPr>
          <a:lstStyle/>
          <a:p>
            <a:r>
              <a:rPr lang="en-GB" dirty="0"/>
              <a:t>Logistic regression is a machine learning algorithm that can be used to </a:t>
            </a:r>
            <a:r>
              <a:rPr lang="en-GB" i="1" dirty="0"/>
              <a:t>classify</a:t>
            </a:r>
            <a:r>
              <a:rPr lang="en-GB" dirty="0"/>
              <a:t> input data into discrete output (e.g., </a:t>
            </a:r>
            <a:r>
              <a:rPr lang="en-GB" i="1" dirty="0"/>
              <a:t>input emails into spam or non-spam and tumour images into benign or malignant</a:t>
            </a:r>
            <a:r>
              <a:rPr lang="en-GB" dirty="0"/>
              <a:t>)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Note</a:t>
            </a:r>
            <a:r>
              <a:rPr lang="en-GB" dirty="0"/>
              <a:t>: The word “regression” in the name does not mean that the algorithm is a regression algorithm (rather it is a classification algorithm) </a:t>
            </a:r>
          </a:p>
          <a:p>
            <a:pPr lvl="1"/>
            <a:endParaRPr lang="en-GB" dirty="0"/>
          </a:p>
          <a:p>
            <a:r>
              <a:rPr lang="en-GB" dirty="0"/>
              <a:t>Major questions about logistic regression:</a:t>
            </a:r>
          </a:p>
          <a:p>
            <a:pPr lvl="1"/>
            <a:r>
              <a:rPr lang="en-GB" dirty="0"/>
              <a:t>What is the </a:t>
            </a:r>
            <a:r>
              <a:rPr lang="en-GB" b="1" i="1" dirty="0">
                <a:solidFill>
                  <a:srgbClr val="00B0F0"/>
                </a:solidFill>
              </a:rPr>
              <a:t>hypothesis function </a:t>
            </a:r>
            <a:r>
              <a:rPr lang="en-GB" dirty="0"/>
              <a:t>(or </a:t>
            </a:r>
            <a:r>
              <a:rPr lang="en-GB" b="1" i="1" dirty="0">
                <a:solidFill>
                  <a:srgbClr val="00B0F0"/>
                </a:solidFill>
              </a:rPr>
              <a:t>model</a:t>
            </a:r>
            <a:r>
              <a:rPr lang="en-GB" dirty="0"/>
              <a:t>)?</a:t>
            </a:r>
          </a:p>
          <a:p>
            <a:pPr lvl="1"/>
            <a:r>
              <a:rPr lang="en-GB" dirty="0"/>
              <a:t>What is the </a:t>
            </a:r>
            <a:r>
              <a:rPr lang="en-GB" b="1" i="1" dirty="0">
                <a:solidFill>
                  <a:srgbClr val="00B0F0"/>
                </a:solidFill>
              </a:rPr>
              <a:t>cost function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How can we learn the parameters of the model?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QA" dirty="0"/>
          </a:p>
        </p:txBody>
      </p:sp>
    </p:spTree>
    <p:extLst>
      <p:ext uri="{BB962C8B-B14F-4D97-AF65-F5344CB8AC3E}">
        <p14:creationId xmlns:p14="http://schemas.microsoft.com/office/powerpoint/2010/main" val="32620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2DEF-3D5D-AA42-B870-A14352B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Outline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DD6010-A904-4A4A-9111-190BFC60E606}"/>
              </a:ext>
            </a:extLst>
          </p:cNvPr>
          <p:cNvSpPr/>
          <p:nvPr/>
        </p:nvSpPr>
        <p:spPr>
          <a:xfrm>
            <a:off x="4364736" y="2170176"/>
            <a:ext cx="3255264" cy="106070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C1EC5-355B-7343-B6A0-2C304FF2E20F}"/>
              </a:ext>
            </a:extLst>
          </p:cNvPr>
          <p:cNvSpPr/>
          <p:nvPr/>
        </p:nvSpPr>
        <p:spPr>
          <a:xfrm>
            <a:off x="483152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Classification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9CD192-1D02-654F-AD75-A681B6ABA6D2}"/>
              </a:ext>
            </a:extLst>
          </p:cNvPr>
          <p:cNvSpPr/>
          <p:nvPr/>
        </p:nvSpPr>
        <p:spPr>
          <a:xfrm>
            <a:off x="3393810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Hypothesis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FD953-33F4-4243-9A84-BC6E7211F8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820552" y="3230880"/>
            <a:ext cx="4171816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DF7352-B5EC-BA4F-B914-FFA1EEE21CF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731210" y="3230880"/>
            <a:ext cx="1261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18D42C83-97D7-1E4E-9CDE-C4F75910AEE4}"/>
              </a:ext>
            </a:extLst>
          </p:cNvPr>
          <p:cNvSpPr/>
          <p:nvPr/>
        </p:nvSpPr>
        <p:spPr>
          <a:xfrm rot="16200000">
            <a:off x="4446333" y="5219749"/>
            <a:ext cx="569754" cy="54864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QA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1840E5-B621-CA4A-BA36-9ACBEF075F5E}"/>
              </a:ext>
            </a:extLst>
          </p:cNvPr>
          <p:cNvSpPr/>
          <p:nvPr/>
        </p:nvSpPr>
        <p:spPr>
          <a:xfrm>
            <a:off x="9215126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Gradient Descent</a:t>
            </a:r>
            <a:endParaRPr lang="en-QA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1BA6D-AC1F-8A45-9B93-F0359065D1B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992368" y="3230880"/>
            <a:ext cx="4560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956A5-983F-1A47-8514-6367281BC9F7}"/>
              </a:ext>
            </a:extLst>
          </p:cNvPr>
          <p:cNvSpPr/>
          <p:nvPr/>
        </p:nvSpPr>
        <p:spPr>
          <a:xfrm>
            <a:off x="6304468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Cost </a:t>
            </a:r>
            <a:br>
              <a:rPr lang="en-QA" sz="2800" dirty="0"/>
            </a:br>
            <a:r>
              <a:rPr lang="en-QA" sz="2800" dirty="0"/>
              <a:t>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B9A6E-FEBD-3549-B5FD-A19EC80F3F5F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5992368" y="3230880"/>
            <a:ext cx="1649500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What will be the output of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b="0" i="0" dirty="0" smtClean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Real-valued 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How can we make 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discrete?</a:t>
                </a:r>
              </a:p>
              <a:p>
                <a:pPr lvl="1"/>
                <a:r>
                  <a:rPr lang="en-GB" dirty="0"/>
                  <a:t>By using the logistic function as follows: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And then applying thresholding </a:t>
                </a:r>
                <a:r>
                  <a:rPr lang="en-GB" i="1" dirty="0"/>
                  <a:t>after</a:t>
                </a:r>
                <a:r>
                  <a:rPr lang="en-GB" dirty="0"/>
                  <a:t> learning the model to predict the output as follows: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D6A0FF2-37D5-6446-9BF8-5D8158E1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4000F4-131D-7547-94B1-93F255C1FC41}"/>
                  </a:ext>
                </a:extLst>
              </p:cNvPr>
              <p:cNvSpPr/>
              <p:nvPr/>
            </p:nvSpPr>
            <p:spPr>
              <a:xfrm>
                <a:off x="3627595" y="4345122"/>
                <a:ext cx="4071820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GB" sz="2400" i="1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4000F4-131D-7547-94B1-93F255C1F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595" y="4345122"/>
                <a:ext cx="4071820" cy="793872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402033-D342-034F-8AD8-55D471E6BC4A}"/>
                  </a:ext>
                </a:extLst>
              </p:cNvPr>
              <p:cNvSpPr/>
              <p:nvPr/>
            </p:nvSpPr>
            <p:spPr>
              <a:xfrm>
                <a:off x="3899449" y="5661878"/>
                <a:ext cx="377853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𝒊𝒇</m:t>
                          </m:r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dirty="0" smtClean="0">
                          <a:latin typeface="Cambria Math" panose="02040503050406030204" pitchFamily="18" charset="0"/>
                        </a:rPr>
                        <m:t>𝐩𝐫𝐞𝐝𝐢𝐜𝐭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𝒊𝒇</m:t>
                          </m:r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Q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dirty="0" smtClean="0">
                          <a:latin typeface="Cambria Math" panose="02040503050406030204" pitchFamily="18" charset="0"/>
                        </a:rPr>
                        <m:t>𝐩𝐫𝐞𝐝𝐢𝐜𝐭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7402033-D342-034F-8AD8-55D471E6B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49" y="5661878"/>
                <a:ext cx="3778535" cy="830997"/>
              </a:xfrm>
              <a:prstGeom prst="rect">
                <a:avLst/>
              </a:prstGeom>
              <a:blipFill>
                <a:blip r:embed="rId4"/>
                <a:stretch>
                  <a:fillRect l="-1678" b="-895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03559575-1F8F-8E4C-8CDD-FD61AA21E20A}"/>
              </a:ext>
            </a:extLst>
          </p:cNvPr>
          <p:cNvSpPr/>
          <p:nvPr/>
        </p:nvSpPr>
        <p:spPr>
          <a:xfrm>
            <a:off x="3719381" y="5674235"/>
            <a:ext cx="296562" cy="83099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AF2C21-FDEA-0C4A-A7B9-577DFB794616}"/>
              </a:ext>
            </a:extLst>
          </p:cNvPr>
          <p:cNvSpPr/>
          <p:nvPr/>
        </p:nvSpPr>
        <p:spPr>
          <a:xfrm>
            <a:off x="6243544" y="4380085"/>
            <a:ext cx="1434440" cy="79387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AE2A3E-58D5-F148-90F0-74AA6FACE009}"/>
              </a:ext>
            </a:extLst>
          </p:cNvPr>
          <p:cNvSpPr txBox="1"/>
          <p:nvPr/>
        </p:nvSpPr>
        <p:spPr>
          <a:xfrm>
            <a:off x="8118386" y="4255357"/>
            <a:ext cx="388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>
                <a:solidFill>
                  <a:srgbClr val="FF0000"/>
                </a:solidFill>
              </a:rPr>
              <a:t>This is the logistic regression </a:t>
            </a:r>
            <a:br>
              <a:rPr lang="en-GB" sz="2400" b="1" i="1" dirty="0">
                <a:solidFill>
                  <a:srgbClr val="FF0000"/>
                </a:solidFill>
              </a:rPr>
            </a:br>
            <a:r>
              <a:rPr lang="en-GB" sz="2400" b="1" i="1" dirty="0">
                <a:solidFill>
                  <a:srgbClr val="FF0000"/>
                </a:solidFill>
              </a:rPr>
              <a:t>model or hypothesis function</a:t>
            </a:r>
            <a:endParaRPr lang="en-QA" sz="2400" b="1" dirty="0">
              <a:solidFill>
                <a:srgbClr val="FF0000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C56D36E-1EBD-DD41-830B-04C38D48740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677984" y="4670854"/>
            <a:ext cx="440402" cy="106167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0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7" grpId="0" animBg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2DEF-3D5D-AA42-B870-A14352B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Outline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DD6010-A904-4A4A-9111-190BFC60E606}"/>
              </a:ext>
            </a:extLst>
          </p:cNvPr>
          <p:cNvSpPr/>
          <p:nvPr/>
        </p:nvSpPr>
        <p:spPr>
          <a:xfrm>
            <a:off x="4364736" y="2170176"/>
            <a:ext cx="3255264" cy="106070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C1EC5-355B-7343-B6A0-2C304FF2E20F}"/>
              </a:ext>
            </a:extLst>
          </p:cNvPr>
          <p:cNvSpPr/>
          <p:nvPr/>
        </p:nvSpPr>
        <p:spPr>
          <a:xfrm>
            <a:off x="483152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Classification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9CD192-1D02-654F-AD75-A681B6ABA6D2}"/>
              </a:ext>
            </a:extLst>
          </p:cNvPr>
          <p:cNvSpPr/>
          <p:nvPr/>
        </p:nvSpPr>
        <p:spPr>
          <a:xfrm>
            <a:off x="3393810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Hypothesis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FD953-33F4-4243-9A84-BC6E7211F8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820552" y="3230880"/>
            <a:ext cx="4171816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DF7352-B5EC-BA4F-B914-FFA1EEE21CF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731210" y="3230880"/>
            <a:ext cx="1261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18D42C83-97D7-1E4E-9CDE-C4F75910AEE4}"/>
              </a:ext>
            </a:extLst>
          </p:cNvPr>
          <p:cNvSpPr/>
          <p:nvPr/>
        </p:nvSpPr>
        <p:spPr>
          <a:xfrm rot="16200000">
            <a:off x="7356991" y="5219749"/>
            <a:ext cx="569754" cy="54864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QA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1840E5-B621-CA4A-BA36-9ACBEF075F5E}"/>
              </a:ext>
            </a:extLst>
          </p:cNvPr>
          <p:cNvSpPr/>
          <p:nvPr/>
        </p:nvSpPr>
        <p:spPr>
          <a:xfrm>
            <a:off x="9215126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Gradient Descent</a:t>
            </a:r>
            <a:endParaRPr lang="en-QA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1BA6D-AC1F-8A45-9B93-F0359065D1B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992368" y="3230880"/>
            <a:ext cx="4560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956A5-983F-1A47-8514-6367281BC9F7}"/>
              </a:ext>
            </a:extLst>
          </p:cNvPr>
          <p:cNvSpPr/>
          <p:nvPr/>
        </p:nvSpPr>
        <p:spPr>
          <a:xfrm>
            <a:off x="6304468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Cost </a:t>
            </a:r>
            <a:br>
              <a:rPr lang="en-QA" sz="2800" dirty="0"/>
            </a:br>
            <a:r>
              <a:rPr lang="en-QA" sz="2800" dirty="0"/>
              <a:t>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75EE39-F55F-1049-93FD-F524604BAF7E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5992368" y="3230880"/>
            <a:ext cx="1649500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Towards Identifying 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Perhaps, by minimizing </a:t>
                </a:r>
                <a:r>
                  <a:rPr lang="en-GB" b="1" i="1" dirty="0">
                    <a:solidFill>
                      <a:srgbClr val="FFC000"/>
                    </a:solidFill>
                  </a:rPr>
                  <a:t>Mean Squared Error (MSE)</a:t>
                </a:r>
                <a:r>
                  <a:rPr lang="en-GB" dirty="0"/>
                  <a:t>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/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000" dirty="0">
                              <a:solidFill>
                                <a:srgbClr val="C00000"/>
                              </a:solidFill>
                            </a:rPr>
                            <m:t>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QA" sz="2000" b="1" dirty="0">
                              <a:solidFill>
                                <a:srgbClr val="C00000"/>
                              </a:solidFill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blipFill>
                <a:blip r:embed="rId3"/>
                <a:stretch>
                  <a:fillRect l="-2190" t="-13514" r="-5109" b="-270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/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/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blipFill>
                <a:blip r:embed="rId4"/>
                <a:stretch>
                  <a:fillRect l="-699" t="-119403" r="-2448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/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blipFill>
                <a:blip r:embed="rId5"/>
                <a:stretch>
                  <a:fillRect l="-590" t="-120896" r="-1770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F9F0BE-7F16-CD45-AFC3-77CF809444CF}"/>
              </a:ext>
            </a:extLst>
          </p:cNvPr>
          <p:cNvSpPr txBox="1"/>
          <p:nvPr/>
        </p:nvSpPr>
        <p:spPr>
          <a:xfrm>
            <a:off x="5907487" y="415534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82CC-68FE-1841-8EDE-979D12AF2768}"/>
              </a:ext>
            </a:extLst>
          </p:cNvPr>
          <p:cNvSpPr txBox="1"/>
          <p:nvPr/>
        </p:nvSpPr>
        <p:spPr>
          <a:xfrm>
            <a:off x="5902316" y="5526312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2DF074-E83F-EE44-8416-7E358074C078}"/>
                  </a:ext>
                </a:extLst>
              </p:cNvPr>
              <p:cNvSpPr txBox="1"/>
              <p:nvPr/>
            </p:nvSpPr>
            <p:spPr>
              <a:xfrm>
                <a:off x="9106433" y="4217724"/>
                <a:ext cx="192834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b="1" i="1" dirty="0">
                    <a:solidFill>
                      <a:srgbClr val="C00000"/>
                    </a:solidFill>
                  </a:rPr>
                  <a:t>Cost function</a:t>
                </a:r>
                <a:r>
                  <a:rPr lang="en-QA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GB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sz="2400" dirty="0" smtClean="0">
                        <a:solidFill>
                          <a:srgbClr val="C00000"/>
                        </a:solidFill>
                      </a:rPr>
                      <m:t>𝞱</m:t>
                    </m:r>
                    <m:r>
                      <a:rPr lang="en-GB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QA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2DF074-E83F-EE44-8416-7E358074C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433" y="4217724"/>
                <a:ext cx="1928348" cy="830997"/>
              </a:xfrm>
              <a:prstGeom prst="rect">
                <a:avLst/>
              </a:prstGeom>
              <a:blipFill>
                <a:blip r:embed="rId6"/>
                <a:stretch>
                  <a:fillRect l="-5263" t="-6061" r="-658" b="-757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641811-F86D-5645-8BF4-03CF246F4BAA}"/>
              </a:ext>
            </a:extLst>
          </p:cNvPr>
          <p:cNvSpPr/>
          <p:nvPr/>
        </p:nvSpPr>
        <p:spPr>
          <a:xfrm>
            <a:off x="5368679" y="4614128"/>
            <a:ext cx="3122178" cy="86918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FB430E7-E968-2342-B710-CDF682935ADC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490857" y="4614128"/>
            <a:ext cx="507666" cy="4345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20" grpId="0"/>
      <p:bldP spid="25" grpId="0"/>
      <p:bldP spid="25" grpId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DFB3-61E4-9241-ACC6-9E285D9B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23B7-142A-C040-9C59-B15B3922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6578" cy="49088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Last Monday’s Session:</a:t>
            </a:r>
          </a:p>
          <a:p>
            <a:pPr lvl="1"/>
            <a:r>
              <a:rPr lang="en-US" sz="2800" dirty="0"/>
              <a:t>Midterm Exam</a:t>
            </a:r>
          </a:p>
          <a:p>
            <a:pPr lvl="1"/>
            <a:endParaRPr lang="en-US" sz="2800" dirty="0"/>
          </a:p>
          <a:p>
            <a:r>
              <a:rPr lang="en-US" dirty="0">
                <a:solidFill>
                  <a:srgbClr val="00B0F0"/>
                </a:solidFill>
              </a:rPr>
              <a:t>Today’s Session:</a:t>
            </a:r>
          </a:p>
          <a:p>
            <a:pPr lvl="1"/>
            <a:r>
              <a:rPr lang="en-US" sz="2800" dirty="0"/>
              <a:t>Logistic Regression- Part I</a:t>
            </a:r>
          </a:p>
          <a:p>
            <a:pPr lvl="1"/>
            <a:endParaRPr lang="en-US" sz="2800" dirty="0"/>
          </a:p>
          <a:p>
            <a:r>
              <a:rPr lang="en-US" dirty="0">
                <a:solidFill>
                  <a:srgbClr val="00B0F0"/>
                </a:solidFill>
              </a:rPr>
              <a:t>Announcements:</a:t>
            </a:r>
          </a:p>
          <a:p>
            <a:pPr lvl="1"/>
            <a:r>
              <a:rPr lang="en-US" sz="2800" dirty="0"/>
              <a:t>Midterm exam grades are out</a:t>
            </a:r>
          </a:p>
          <a:p>
            <a:pPr lvl="1"/>
            <a:r>
              <a:rPr lang="en-US" sz="2800" dirty="0"/>
              <a:t>Assignment 2 is due today by midnight 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96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Towards Identifying 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Perhaps, by minimizing </a:t>
                </a:r>
                <a:r>
                  <a:rPr lang="en-GB" b="1" i="1" dirty="0">
                    <a:solidFill>
                      <a:srgbClr val="FFC000"/>
                    </a:solidFill>
                  </a:rPr>
                  <a:t>Mean Squared Error (MSE)</a:t>
                </a:r>
                <a:r>
                  <a:rPr lang="en-GB" dirty="0"/>
                  <a:t>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/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000" dirty="0">
                              <a:solidFill>
                                <a:srgbClr val="C00000"/>
                              </a:solidFill>
                            </a:rPr>
                            <m:t>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QA" sz="2000" b="1" dirty="0">
                              <a:solidFill>
                                <a:srgbClr val="C00000"/>
                              </a:solidFill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blipFill>
                <a:blip r:embed="rId3"/>
                <a:stretch>
                  <a:fillRect l="-2190" t="-13514" r="-5109" b="-270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/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/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blipFill>
                <a:blip r:embed="rId4"/>
                <a:stretch>
                  <a:fillRect l="-699" t="-119403" r="-2448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/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blipFill>
                <a:blip r:embed="rId5"/>
                <a:stretch>
                  <a:fillRect l="-590" t="-120896" r="-1770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F9F0BE-7F16-CD45-AFC3-77CF809444CF}"/>
              </a:ext>
            </a:extLst>
          </p:cNvPr>
          <p:cNvSpPr txBox="1"/>
          <p:nvPr/>
        </p:nvSpPr>
        <p:spPr>
          <a:xfrm>
            <a:off x="5907487" y="415534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82CC-68FE-1841-8EDE-979D12AF2768}"/>
              </a:ext>
            </a:extLst>
          </p:cNvPr>
          <p:cNvSpPr txBox="1"/>
          <p:nvPr/>
        </p:nvSpPr>
        <p:spPr>
          <a:xfrm>
            <a:off x="5902316" y="5526312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23DF8-9EE4-5B4C-87B7-F5BD7DBFAD5A}"/>
              </a:ext>
            </a:extLst>
          </p:cNvPr>
          <p:cNvSpPr/>
          <p:nvPr/>
        </p:nvSpPr>
        <p:spPr>
          <a:xfrm>
            <a:off x="8998523" y="3955288"/>
            <a:ext cx="31977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Unfortunately, if </a:t>
            </a:r>
            <a:br>
              <a:rPr lang="en-GB" sz="2400" dirty="0"/>
            </a:br>
            <a:r>
              <a:rPr lang="en-GB" sz="2400" dirty="0"/>
              <a:t>we plot this cost </a:t>
            </a:r>
            <a:br>
              <a:rPr lang="en-GB" sz="2400" dirty="0"/>
            </a:br>
            <a:r>
              <a:rPr lang="en-GB" sz="2400" dirty="0"/>
              <a:t>function, it will turn</a:t>
            </a:r>
            <a:br>
              <a:rPr lang="en-GB" sz="2400" dirty="0"/>
            </a:br>
            <a:r>
              <a:rPr lang="en-GB" sz="2400" dirty="0"/>
              <a:t>out to be “</a:t>
            </a:r>
            <a:r>
              <a:rPr lang="en-GB" sz="2400" b="1" dirty="0">
                <a:solidFill>
                  <a:srgbClr val="C00000"/>
                </a:solidFill>
              </a:rPr>
              <a:t>non-convex</a:t>
            </a:r>
            <a:r>
              <a:rPr lang="en-GB" sz="2400" dirty="0"/>
              <a:t>” </a:t>
            </a:r>
            <a:endParaRPr lang="en-QA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C01502-81B9-F541-91EF-6E75487BEF40}"/>
              </a:ext>
            </a:extLst>
          </p:cNvPr>
          <p:cNvSpPr/>
          <p:nvPr/>
        </p:nvSpPr>
        <p:spPr>
          <a:xfrm>
            <a:off x="5368679" y="4614128"/>
            <a:ext cx="3122178" cy="86918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5DD4821-AB5A-7545-B207-FFA231C4481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490857" y="4614128"/>
            <a:ext cx="507666" cy="4345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DC1CD-FE7B-CB40-8E41-2A9C397EF0B1}"/>
              </a:ext>
            </a:extLst>
          </p:cNvPr>
          <p:cNvCxnSpPr>
            <a:cxnSpLocks/>
          </p:cNvCxnSpPr>
          <p:nvPr/>
        </p:nvCxnSpPr>
        <p:spPr>
          <a:xfrm>
            <a:off x="1908925" y="6131240"/>
            <a:ext cx="19149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83A18D-0784-8E4D-B5F1-6F894D9D65D8}"/>
                  </a:ext>
                </a:extLst>
              </p:cNvPr>
              <p:cNvSpPr/>
              <p:nvPr/>
            </p:nvSpPr>
            <p:spPr>
              <a:xfrm>
                <a:off x="2670115" y="615676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/>
                        <m:t>𝞱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83A18D-0784-8E4D-B5F1-6F894D9D6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15" y="6156767"/>
                <a:ext cx="4443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0A23B32-3A30-7F4B-9E6F-255F47397E89}"/>
              </a:ext>
            </a:extLst>
          </p:cNvPr>
          <p:cNvGrpSpPr/>
          <p:nvPr/>
        </p:nvGrpSpPr>
        <p:grpSpPr>
          <a:xfrm>
            <a:off x="1744810" y="3071952"/>
            <a:ext cx="2294962" cy="2913640"/>
            <a:chOff x="1277754" y="3322728"/>
            <a:chExt cx="2294962" cy="2913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371D91-7D76-6344-9E69-5F1B9D9C9757}"/>
                </a:ext>
              </a:extLst>
            </p:cNvPr>
            <p:cNvSpPr/>
            <p:nvPr/>
          </p:nvSpPr>
          <p:spPr>
            <a:xfrm>
              <a:off x="1735948" y="3333656"/>
              <a:ext cx="1354659" cy="29027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Q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D4C4BE-3F01-5943-A798-CF25FD9BF99B}"/>
                </a:ext>
              </a:extLst>
            </p:cNvPr>
            <p:cNvSpPr/>
            <p:nvPr/>
          </p:nvSpPr>
          <p:spPr>
            <a:xfrm>
              <a:off x="1277754" y="3322728"/>
              <a:ext cx="2294962" cy="14622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QA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CBCA93-78CE-5243-A5FC-FBD783D5E389}"/>
              </a:ext>
            </a:extLst>
          </p:cNvPr>
          <p:cNvCxnSpPr>
            <a:cxnSpLocks/>
          </p:cNvCxnSpPr>
          <p:nvPr/>
        </p:nvCxnSpPr>
        <p:spPr>
          <a:xfrm flipV="1">
            <a:off x="1920800" y="4167633"/>
            <a:ext cx="0" cy="196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96C359-11C6-AF46-9966-BE27B26A2545}"/>
              </a:ext>
            </a:extLst>
          </p:cNvPr>
          <p:cNvSpPr txBox="1"/>
          <p:nvPr/>
        </p:nvSpPr>
        <p:spPr>
          <a:xfrm>
            <a:off x="2276447" y="3587819"/>
            <a:ext cx="1108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C00000"/>
                </a:solidFill>
              </a:rPr>
              <a:t>Convex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2185FB-9DD1-EE45-9C57-CCF042E9E0BE}"/>
              </a:ext>
            </a:extLst>
          </p:cNvPr>
          <p:cNvCxnSpPr>
            <a:cxnSpLocks/>
            <a:endCxn id="37" idx="4"/>
          </p:cNvCxnSpPr>
          <p:nvPr/>
        </p:nvCxnSpPr>
        <p:spPr>
          <a:xfrm>
            <a:off x="2880334" y="5440316"/>
            <a:ext cx="0" cy="545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E7C007A-84EE-EB48-A50F-3D24A7BC4DE2}"/>
              </a:ext>
            </a:extLst>
          </p:cNvPr>
          <p:cNvSpPr txBox="1"/>
          <p:nvPr/>
        </p:nvSpPr>
        <p:spPr>
          <a:xfrm>
            <a:off x="2284592" y="503917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dirty="0"/>
              <a:t>Global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DD82B-5E99-444D-970B-A9D6AF1F028D}"/>
              </a:ext>
            </a:extLst>
          </p:cNvPr>
          <p:cNvSpPr txBox="1"/>
          <p:nvPr/>
        </p:nvSpPr>
        <p:spPr>
          <a:xfrm>
            <a:off x="394177" y="4355398"/>
            <a:ext cx="1399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/>
              <a:t>Easy for </a:t>
            </a:r>
          </a:p>
          <a:p>
            <a:r>
              <a:rPr lang="en-QA" sz="2400" b="1" dirty="0"/>
              <a:t>Gradient </a:t>
            </a:r>
            <a:br>
              <a:rPr lang="en-QA" sz="2400" b="1" dirty="0"/>
            </a:br>
            <a:r>
              <a:rPr lang="en-QA" sz="2400" b="1" dirty="0"/>
              <a:t>Descent</a:t>
            </a:r>
          </a:p>
          <a:p>
            <a:r>
              <a:rPr lang="en-US" sz="2400" b="1" dirty="0"/>
              <a:t>t</a:t>
            </a:r>
            <a:r>
              <a:rPr lang="en-QA" sz="2400" b="1" dirty="0"/>
              <a:t>o locate!</a:t>
            </a:r>
          </a:p>
        </p:txBody>
      </p:sp>
    </p:spTree>
    <p:extLst>
      <p:ext uri="{BB962C8B-B14F-4D97-AF65-F5344CB8AC3E}">
        <p14:creationId xmlns:p14="http://schemas.microsoft.com/office/powerpoint/2010/main" val="2858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Towards Identifying 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Perhaps, by minimizing </a:t>
                </a:r>
                <a:r>
                  <a:rPr lang="en-GB" b="1" i="1" dirty="0">
                    <a:solidFill>
                      <a:srgbClr val="FFC000"/>
                    </a:solidFill>
                  </a:rPr>
                  <a:t>Mean Squared Error (MSE)</a:t>
                </a:r>
                <a:r>
                  <a:rPr lang="en-GB" dirty="0"/>
                  <a:t>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/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000" dirty="0">
                              <a:solidFill>
                                <a:srgbClr val="C00000"/>
                              </a:solidFill>
                            </a:rPr>
                            <m:t>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QA" sz="2000" b="1" dirty="0">
                              <a:solidFill>
                                <a:srgbClr val="C00000"/>
                              </a:solidFill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blipFill>
                <a:blip r:embed="rId3"/>
                <a:stretch>
                  <a:fillRect l="-2190" t="-13514" r="-5109" b="-270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/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/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blipFill>
                <a:blip r:embed="rId4"/>
                <a:stretch>
                  <a:fillRect l="-699" t="-119403" r="-2448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/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blipFill>
                <a:blip r:embed="rId5"/>
                <a:stretch>
                  <a:fillRect l="-590" t="-120896" r="-1770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F9F0BE-7F16-CD45-AFC3-77CF809444CF}"/>
              </a:ext>
            </a:extLst>
          </p:cNvPr>
          <p:cNvSpPr txBox="1"/>
          <p:nvPr/>
        </p:nvSpPr>
        <p:spPr>
          <a:xfrm>
            <a:off x="5907487" y="415534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82CC-68FE-1841-8EDE-979D12AF2768}"/>
              </a:ext>
            </a:extLst>
          </p:cNvPr>
          <p:cNvSpPr txBox="1"/>
          <p:nvPr/>
        </p:nvSpPr>
        <p:spPr>
          <a:xfrm>
            <a:off x="5902316" y="5526312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C01502-81B9-F541-91EF-6E75487BEF40}"/>
              </a:ext>
            </a:extLst>
          </p:cNvPr>
          <p:cNvSpPr/>
          <p:nvPr/>
        </p:nvSpPr>
        <p:spPr>
          <a:xfrm>
            <a:off x="5368679" y="4614128"/>
            <a:ext cx="3122178" cy="86918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DC1CD-FE7B-CB40-8E41-2A9C397EF0B1}"/>
              </a:ext>
            </a:extLst>
          </p:cNvPr>
          <p:cNvCxnSpPr>
            <a:cxnSpLocks/>
          </p:cNvCxnSpPr>
          <p:nvPr/>
        </p:nvCxnSpPr>
        <p:spPr>
          <a:xfrm>
            <a:off x="1908925" y="6131240"/>
            <a:ext cx="19149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83A18D-0784-8E4D-B5F1-6F894D9D65D8}"/>
                  </a:ext>
                </a:extLst>
              </p:cNvPr>
              <p:cNvSpPr/>
              <p:nvPr/>
            </p:nvSpPr>
            <p:spPr>
              <a:xfrm>
                <a:off x="2670115" y="615676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/>
                        <m:t>𝞱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83A18D-0784-8E4D-B5F1-6F894D9D6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15" y="6156767"/>
                <a:ext cx="4443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CBCA93-78CE-5243-A5FC-FBD783D5E389}"/>
              </a:ext>
            </a:extLst>
          </p:cNvPr>
          <p:cNvCxnSpPr>
            <a:cxnSpLocks/>
          </p:cNvCxnSpPr>
          <p:nvPr/>
        </p:nvCxnSpPr>
        <p:spPr>
          <a:xfrm flipV="1">
            <a:off x="1920800" y="4167633"/>
            <a:ext cx="0" cy="196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96C359-11C6-AF46-9966-BE27B26A2545}"/>
              </a:ext>
            </a:extLst>
          </p:cNvPr>
          <p:cNvSpPr txBox="1"/>
          <p:nvPr/>
        </p:nvSpPr>
        <p:spPr>
          <a:xfrm>
            <a:off x="1967690" y="3587819"/>
            <a:ext cx="173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C00000"/>
                </a:solidFill>
              </a:rPr>
              <a:t>Non-Convex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2185FB-9DD1-EE45-9C57-CCF042E9E0BE}"/>
              </a:ext>
            </a:extLst>
          </p:cNvPr>
          <p:cNvCxnSpPr>
            <a:cxnSpLocks/>
          </p:cNvCxnSpPr>
          <p:nvPr/>
        </p:nvCxnSpPr>
        <p:spPr>
          <a:xfrm>
            <a:off x="3211528" y="4381549"/>
            <a:ext cx="131944" cy="9398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E7C007A-84EE-EB48-A50F-3D24A7BC4DE2}"/>
              </a:ext>
            </a:extLst>
          </p:cNvPr>
          <p:cNvSpPr txBox="1"/>
          <p:nvPr/>
        </p:nvSpPr>
        <p:spPr>
          <a:xfrm>
            <a:off x="2555804" y="4038722"/>
            <a:ext cx="110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b="1" i="1" dirty="0">
                <a:solidFill>
                  <a:srgbClr val="00B050"/>
                </a:solidFill>
              </a:rPr>
              <a:t>Local</a:t>
            </a:r>
            <a:r>
              <a:rPr lang="en-QA" b="1" dirty="0">
                <a:solidFill>
                  <a:srgbClr val="00B050"/>
                </a:solidFill>
              </a:rPr>
              <a:t>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DD82B-5E99-444D-970B-A9D6AF1F028D}"/>
              </a:ext>
            </a:extLst>
          </p:cNvPr>
          <p:cNvSpPr txBox="1"/>
          <p:nvPr/>
        </p:nvSpPr>
        <p:spPr>
          <a:xfrm>
            <a:off x="323338" y="3401209"/>
            <a:ext cx="16433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/>
              <a:t>Gradient </a:t>
            </a:r>
            <a:br>
              <a:rPr lang="en-QA" sz="2400" b="1" dirty="0"/>
            </a:br>
            <a:r>
              <a:rPr lang="en-QA" sz="2400" b="1" dirty="0"/>
              <a:t>Descent</a:t>
            </a:r>
          </a:p>
          <a:p>
            <a:r>
              <a:rPr lang="en-US" sz="2400" b="1" dirty="0"/>
              <a:t>m</a:t>
            </a:r>
            <a:r>
              <a:rPr lang="en-QA" sz="2400" b="1" dirty="0"/>
              <a:t>ight get</a:t>
            </a:r>
          </a:p>
          <a:p>
            <a:r>
              <a:rPr lang="en-US" sz="2400" b="1" dirty="0"/>
              <a:t>s</a:t>
            </a:r>
            <a:r>
              <a:rPr lang="en-QA" sz="2400" b="1" dirty="0"/>
              <a:t>tuck at a</a:t>
            </a:r>
          </a:p>
          <a:p>
            <a:r>
              <a:rPr lang="en-US" sz="2400" b="1" i="1" dirty="0"/>
              <a:t>l</a:t>
            </a:r>
            <a:r>
              <a:rPr lang="en-QA" sz="2400" b="1" i="1" dirty="0"/>
              <a:t>ocal </a:t>
            </a:r>
            <a:r>
              <a:rPr lang="en-QA" sz="2400" b="1" dirty="0"/>
              <a:t>min</a:t>
            </a:r>
          </a:p>
          <a:p>
            <a:r>
              <a:rPr lang="en-US" sz="2400" b="1" dirty="0"/>
              <a:t>and f</a:t>
            </a:r>
            <a:r>
              <a:rPr lang="en-QA" sz="2400" b="1" dirty="0"/>
              <a:t>ail to </a:t>
            </a:r>
            <a:br>
              <a:rPr lang="en-QA" sz="2400" b="1" dirty="0"/>
            </a:br>
            <a:r>
              <a:rPr lang="en-QA" sz="2400" b="1" dirty="0"/>
              <a:t>locate </a:t>
            </a:r>
            <a:r>
              <a:rPr lang="en-US" sz="2400" b="1" dirty="0"/>
              <a:t>the </a:t>
            </a:r>
            <a:br>
              <a:rPr lang="en-US" sz="2400" b="1" dirty="0"/>
            </a:br>
            <a:r>
              <a:rPr lang="en-US" sz="2400" b="1" i="1" dirty="0"/>
              <a:t>g</a:t>
            </a:r>
            <a:r>
              <a:rPr lang="en-QA" sz="2400" b="1" i="1" dirty="0"/>
              <a:t>lobal </a:t>
            </a:r>
            <a:r>
              <a:rPr lang="en-QA" sz="2400" b="1" dirty="0"/>
              <a:t>min!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CC6E141-23B2-4A40-90E8-FA7AADDE3DF3}"/>
              </a:ext>
            </a:extLst>
          </p:cNvPr>
          <p:cNvSpPr/>
          <p:nvPr/>
        </p:nvSpPr>
        <p:spPr>
          <a:xfrm>
            <a:off x="2101430" y="4555453"/>
            <a:ext cx="1541795" cy="1207957"/>
          </a:xfrm>
          <a:custGeom>
            <a:avLst/>
            <a:gdLst>
              <a:gd name="connsiteX0" fmla="*/ 0 w 1986042"/>
              <a:gd name="connsiteY0" fmla="*/ 0 h 855023"/>
              <a:gd name="connsiteX1" fmla="*/ 11876 w 1986042"/>
              <a:gd name="connsiteY1" fmla="*/ 201880 h 855023"/>
              <a:gd name="connsiteX2" fmla="*/ 35626 w 1986042"/>
              <a:gd name="connsiteY2" fmla="*/ 237506 h 855023"/>
              <a:gd name="connsiteX3" fmla="*/ 106878 w 1986042"/>
              <a:gd name="connsiteY3" fmla="*/ 261257 h 855023"/>
              <a:gd name="connsiteX4" fmla="*/ 201881 w 1986042"/>
              <a:gd name="connsiteY4" fmla="*/ 249382 h 855023"/>
              <a:gd name="connsiteX5" fmla="*/ 273133 w 1986042"/>
              <a:gd name="connsiteY5" fmla="*/ 225631 h 855023"/>
              <a:gd name="connsiteX6" fmla="*/ 344385 w 1986042"/>
              <a:gd name="connsiteY6" fmla="*/ 237506 h 855023"/>
              <a:gd name="connsiteX7" fmla="*/ 368136 w 1986042"/>
              <a:gd name="connsiteY7" fmla="*/ 308758 h 855023"/>
              <a:gd name="connsiteX8" fmla="*/ 391886 w 1986042"/>
              <a:gd name="connsiteY8" fmla="*/ 415636 h 855023"/>
              <a:gd name="connsiteX9" fmla="*/ 415637 w 1986042"/>
              <a:gd name="connsiteY9" fmla="*/ 486888 h 855023"/>
              <a:gd name="connsiteX10" fmla="*/ 451263 w 1986042"/>
              <a:gd name="connsiteY10" fmla="*/ 522514 h 855023"/>
              <a:gd name="connsiteX11" fmla="*/ 522515 w 1986042"/>
              <a:gd name="connsiteY11" fmla="*/ 510639 h 855023"/>
              <a:gd name="connsiteX12" fmla="*/ 534390 w 1986042"/>
              <a:gd name="connsiteY12" fmla="*/ 475013 h 855023"/>
              <a:gd name="connsiteX13" fmla="*/ 617517 w 1986042"/>
              <a:gd name="connsiteY13" fmla="*/ 380010 h 855023"/>
              <a:gd name="connsiteX14" fmla="*/ 700645 w 1986042"/>
              <a:gd name="connsiteY14" fmla="*/ 391886 h 855023"/>
              <a:gd name="connsiteX15" fmla="*/ 748146 w 1986042"/>
              <a:gd name="connsiteY15" fmla="*/ 498764 h 855023"/>
              <a:gd name="connsiteX16" fmla="*/ 760021 w 1986042"/>
              <a:gd name="connsiteY16" fmla="*/ 534389 h 855023"/>
              <a:gd name="connsiteX17" fmla="*/ 795647 w 1986042"/>
              <a:gd name="connsiteY17" fmla="*/ 700644 h 855023"/>
              <a:gd name="connsiteX18" fmla="*/ 843149 w 1986042"/>
              <a:gd name="connsiteY18" fmla="*/ 807522 h 855023"/>
              <a:gd name="connsiteX19" fmla="*/ 878774 w 1986042"/>
              <a:gd name="connsiteY19" fmla="*/ 843148 h 855023"/>
              <a:gd name="connsiteX20" fmla="*/ 914400 w 1986042"/>
              <a:gd name="connsiteY20" fmla="*/ 855023 h 855023"/>
              <a:gd name="connsiteX21" fmla="*/ 1116281 w 1986042"/>
              <a:gd name="connsiteY21" fmla="*/ 831273 h 855023"/>
              <a:gd name="connsiteX22" fmla="*/ 1151907 w 1986042"/>
              <a:gd name="connsiteY22" fmla="*/ 807522 h 855023"/>
              <a:gd name="connsiteX23" fmla="*/ 1211284 w 1986042"/>
              <a:gd name="connsiteY23" fmla="*/ 700644 h 855023"/>
              <a:gd name="connsiteX24" fmla="*/ 1211284 w 1986042"/>
              <a:gd name="connsiteY24" fmla="*/ 510639 h 855023"/>
              <a:gd name="connsiteX25" fmla="*/ 1270660 w 1986042"/>
              <a:gd name="connsiteY25" fmla="*/ 451262 h 855023"/>
              <a:gd name="connsiteX26" fmla="*/ 1341912 w 1986042"/>
              <a:gd name="connsiteY26" fmla="*/ 427512 h 855023"/>
              <a:gd name="connsiteX27" fmla="*/ 1413164 w 1986042"/>
              <a:gd name="connsiteY27" fmla="*/ 463138 h 855023"/>
              <a:gd name="connsiteX28" fmla="*/ 1425039 w 1986042"/>
              <a:gd name="connsiteY28" fmla="*/ 498764 h 855023"/>
              <a:gd name="connsiteX29" fmla="*/ 1448790 w 1986042"/>
              <a:gd name="connsiteY29" fmla="*/ 534389 h 855023"/>
              <a:gd name="connsiteX30" fmla="*/ 1520042 w 1986042"/>
              <a:gd name="connsiteY30" fmla="*/ 570015 h 855023"/>
              <a:gd name="connsiteX31" fmla="*/ 1686297 w 1986042"/>
              <a:gd name="connsiteY31" fmla="*/ 558140 h 855023"/>
              <a:gd name="connsiteX32" fmla="*/ 1721923 w 1986042"/>
              <a:gd name="connsiteY32" fmla="*/ 546265 h 855023"/>
              <a:gd name="connsiteX33" fmla="*/ 1710047 w 1986042"/>
              <a:gd name="connsiteY33" fmla="*/ 391886 h 855023"/>
              <a:gd name="connsiteX34" fmla="*/ 1698172 w 1986042"/>
              <a:gd name="connsiteY34" fmla="*/ 356260 h 855023"/>
              <a:gd name="connsiteX35" fmla="*/ 1710047 w 1986042"/>
              <a:gd name="connsiteY35" fmla="*/ 308758 h 855023"/>
              <a:gd name="connsiteX36" fmla="*/ 1745673 w 1986042"/>
              <a:gd name="connsiteY36" fmla="*/ 285008 h 855023"/>
              <a:gd name="connsiteX37" fmla="*/ 1959429 w 1986042"/>
              <a:gd name="connsiteY37" fmla="*/ 249382 h 855023"/>
              <a:gd name="connsiteX38" fmla="*/ 1983180 w 1986042"/>
              <a:gd name="connsiteY38" fmla="*/ 35626 h 85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86042" h="855023">
                <a:moveTo>
                  <a:pt x="0" y="0"/>
                </a:moveTo>
                <a:cubicBezTo>
                  <a:pt x="3959" y="67293"/>
                  <a:pt x="1876" y="135216"/>
                  <a:pt x="11876" y="201880"/>
                </a:cubicBezTo>
                <a:cubicBezTo>
                  <a:pt x="13993" y="215994"/>
                  <a:pt x="23523" y="229942"/>
                  <a:pt x="35626" y="237506"/>
                </a:cubicBezTo>
                <a:cubicBezTo>
                  <a:pt x="56856" y="250775"/>
                  <a:pt x="106878" y="261257"/>
                  <a:pt x="106878" y="261257"/>
                </a:cubicBezTo>
                <a:cubicBezTo>
                  <a:pt x="138546" y="257299"/>
                  <a:pt x="170675" y="256069"/>
                  <a:pt x="201881" y="249382"/>
                </a:cubicBezTo>
                <a:cubicBezTo>
                  <a:pt x="226361" y="244136"/>
                  <a:pt x="273133" y="225631"/>
                  <a:pt x="273133" y="225631"/>
                </a:cubicBezTo>
                <a:cubicBezTo>
                  <a:pt x="296884" y="229589"/>
                  <a:pt x="326264" y="221650"/>
                  <a:pt x="344385" y="237506"/>
                </a:cubicBezTo>
                <a:cubicBezTo>
                  <a:pt x="363226" y="253992"/>
                  <a:pt x="360219" y="285007"/>
                  <a:pt x="368136" y="308758"/>
                </a:cubicBezTo>
                <a:cubicBezTo>
                  <a:pt x="402111" y="410684"/>
                  <a:pt x="350088" y="248445"/>
                  <a:pt x="391886" y="415636"/>
                </a:cubicBezTo>
                <a:cubicBezTo>
                  <a:pt x="397958" y="439924"/>
                  <a:pt x="397934" y="469185"/>
                  <a:pt x="415637" y="486888"/>
                </a:cubicBezTo>
                <a:lnTo>
                  <a:pt x="451263" y="522514"/>
                </a:lnTo>
                <a:cubicBezTo>
                  <a:pt x="475014" y="518556"/>
                  <a:pt x="501609" y="522585"/>
                  <a:pt x="522515" y="510639"/>
                </a:cubicBezTo>
                <a:cubicBezTo>
                  <a:pt x="533383" y="504429"/>
                  <a:pt x="528311" y="485955"/>
                  <a:pt x="534390" y="475013"/>
                </a:cubicBezTo>
                <a:cubicBezTo>
                  <a:pt x="575138" y="401666"/>
                  <a:pt x="565475" y="414705"/>
                  <a:pt x="617517" y="380010"/>
                </a:cubicBezTo>
                <a:cubicBezTo>
                  <a:pt x="645226" y="383969"/>
                  <a:pt x="675067" y="380518"/>
                  <a:pt x="700645" y="391886"/>
                </a:cubicBezTo>
                <a:cubicBezTo>
                  <a:pt x="722735" y="401704"/>
                  <a:pt x="747152" y="495783"/>
                  <a:pt x="748146" y="498764"/>
                </a:cubicBezTo>
                <a:cubicBezTo>
                  <a:pt x="752104" y="510639"/>
                  <a:pt x="757963" y="522042"/>
                  <a:pt x="760021" y="534389"/>
                </a:cubicBezTo>
                <a:cubicBezTo>
                  <a:pt x="769986" y="594177"/>
                  <a:pt x="775923" y="641473"/>
                  <a:pt x="795647" y="700644"/>
                </a:cubicBezTo>
                <a:cubicBezTo>
                  <a:pt x="812909" y="752428"/>
                  <a:pt x="811783" y="769883"/>
                  <a:pt x="843149" y="807522"/>
                </a:cubicBezTo>
                <a:cubicBezTo>
                  <a:pt x="853900" y="820424"/>
                  <a:pt x="864801" y="833832"/>
                  <a:pt x="878774" y="843148"/>
                </a:cubicBezTo>
                <a:cubicBezTo>
                  <a:pt x="889189" y="850092"/>
                  <a:pt x="902525" y="851065"/>
                  <a:pt x="914400" y="855023"/>
                </a:cubicBezTo>
                <a:cubicBezTo>
                  <a:pt x="940661" y="853147"/>
                  <a:pt x="1062301" y="858263"/>
                  <a:pt x="1116281" y="831273"/>
                </a:cubicBezTo>
                <a:cubicBezTo>
                  <a:pt x="1129047" y="824890"/>
                  <a:pt x="1140032" y="815439"/>
                  <a:pt x="1151907" y="807522"/>
                </a:cubicBezTo>
                <a:cubicBezTo>
                  <a:pt x="1206352" y="725855"/>
                  <a:pt x="1190381" y="763350"/>
                  <a:pt x="1211284" y="700644"/>
                </a:cubicBezTo>
                <a:cubicBezTo>
                  <a:pt x="1205144" y="633102"/>
                  <a:pt x="1187341" y="574486"/>
                  <a:pt x="1211284" y="510639"/>
                </a:cubicBezTo>
                <a:cubicBezTo>
                  <a:pt x="1221576" y="483194"/>
                  <a:pt x="1244534" y="462874"/>
                  <a:pt x="1270660" y="451262"/>
                </a:cubicBezTo>
                <a:cubicBezTo>
                  <a:pt x="1293538" y="441094"/>
                  <a:pt x="1341912" y="427512"/>
                  <a:pt x="1341912" y="427512"/>
                </a:cubicBezTo>
                <a:cubicBezTo>
                  <a:pt x="1365382" y="435335"/>
                  <a:pt x="1396421" y="442209"/>
                  <a:pt x="1413164" y="463138"/>
                </a:cubicBezTo>
                <a:cubicBezTo>
                  <a:pt x="1420984" y="472913"/>
                  <a:pt x="1419441" y="487568"/>
                  <a:pt x="1425039" y="498764"/>
                </a:cubicBezTo>
                <a:cubicBezTo>
                  <a:pt x="1431422" y="511529"/>
                  <a:pt x="1438698" y="524297"/>
                  <a:pt x="1448790" y="534389"/>
                </a:cubicBezTo>
                <a:cubicBezTo>
                  <a:pt x="1471812" y="557411"/>
                  <a:pt x="1491065" y="560356"/>
                  <a:pt x="1520042" y="570015"/>
                </a:cubicBezTo>
                <a:cubicBezTo>
                  <a:pt x="1575460" y="566057"/>
                  <a:pt x="1631118" y="564631"/>
                  <a:pt x="1686297" y="558140"/>
                </a:cubicBezTo>
                <a:cubicBezTo>
                  <a:pt x="1698729" y="556677"/>
                  <a:pt x="1720153" y="558657"/>
                  <a:pt x="1721923" y="546265"/>
                </a:cubicBezTo>
                <a:cubicBezTo>
                  <a:pt x="1729222" y="495172"/>
                  <a:pt x="1716449" y="443099"/>
                  <a:pt x="1710047" y="391886"/>
                </a:cubicBezTo>
                <a:cubicBezTo>
                  <a:pt x="1708494" y="379465"/>
                  <a:pt x="1702130" y="368135"/>
                  <a:pt x="1698172" y="356260"/>
                </a:cubicBezTo>
                <a:cubicBezTo>
                  <a:pt x="1702130" y="340426"/>
                  <a:pt x="1700994" y="322338"/>
                  <a:pt x="1710047" y="308758"/>
                </a:cubicBezTo>
                <a:cubicBezTo>
                  <a:pt x="1717964" y="296883"/>
                  <a:pt x="1732631" y="290804"/>
                  <a:pt x="1745673" y="285008"/>
                </a:cubicBezTo>
                <a:cubicBezTo>
                  <a:pt x="1826310" y="249170"/>
                  <a:pt x="1860204" y="257651"/>
                  <a:pt x="1959429" y="249382"/>
                </a:cubicBezTo>
                <a:cubicBezTo>
                  <a:pt x="1998201" y="133066"/>
                  <a:pt x="1983180" y="203165"/>
                  <a:pt x="1983180" y="3562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0198A-0DE7-BA40-9709-20E24F46B939}"/>
              </a:ext>
            </a:extLst>
          </p:cNvPr>
          <p:cNvCxnSpPr>
            <a:cxnSpLocks/>
          </p:cNvCxnSpPr>
          <p:nvPr/>
        </p:nvCxnSpPr>
        <p:spPr>
          <a:xfrm>
            <a:off x="2866390" y="5321359"/>
            <a:ext cx="0" cy="4420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A66BDC-C627-3344-9C70-5844634C8B20}"/>
              </a:ext>
            </a:extLst>
          </p:cNvPr>
          <p:cNvSpPr txBox="1"/>
          <p:nvPr/>
        </p:nvSpPr>
        <p:spPr>
          <a:xfrm>
            <a:off x="2452898" y="4601538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QA" b="1" i="1" dirty="0"/>
              <a:t>Global</a:t>
            </a:r>
            <a:r>
              <a:rPr lang="en-QA" b="1" dirty="0"/>
              <a:t> </a:t>
            </a:r>
            <a:br>
              <a:rPr lang="en-QA" b="1" dirty="0"/>
            </a:br>
            <a:r>
              <a:rPr lang="en-QA" b="1" dirty="0"/>
              <a:t>Min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C65F7-CCA7-984C-A692-2B44B10965D2}"/>
              </a:ext>
            </a:extLst>
          </p:cNvPr>
          <p:cNvSpPr/>
          <p:nvPr/>
        </p:nvSpPr>
        <p:spPr>
          <a:xfrm>
            <a:off x="8998523" y="3955288"/>
            <a:ext cx="31977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Unfortunately, if </a:t>
            </a:r>
            <a:br>
              <a:rPr lang="en-GB" sz="2400" dirty="0"/>
            </a:br>
            <a:r>
              <a:rPr lang="en-GB" sz="2400" dirty="0"/>
              <a:t>we plot this cost </a:t>
            </a:r>
            <a:br>
              <a:rPr lang="en-GB" sz="2400" dirty="0"/>
            </a:br>
            <a:r>
              <a:rPr lang="en-GB" sz="2400" dirty="0"/>
              <a:t>function, it will turn</a:t>
            </a:r>
            <a:br>
              <a:rPr lang="en-GB" sz="2400" dirty="0"/>
            </a:br>
            <a:r>
              <a:rPr lang="en-GB" sz="2400" dirty="0"/>
              <a:t>out to be “</a:t>
            </a:r>
            <a:r>
              <a:rPr lang="en-GB" sz="2400" b="1" dirty="0">
                <a:solidFill>
                  <a:srgbClr val="C00000"/>
                </a:solidFill>
              </a:rPr>
              <a:t>non-convex</a:t>
            </a:r>
            <a:r>
              <a:rPr lang="en-GB" sz="2400" dirty="0"/>
              <a:t>” </a:t>
            </a:r>
            <a:endParaRPr lang="en-QA" sz="2400" dirty="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14FA32F-B398-4B45-938A-EF0B508DBB63}"/>
              </a:ext>
            </a:extLst>
          </p:cNvPr>
          <p:cNvCxnSpPr>
            <a:cxnSpLocks/>
          </p:cNvCxnSpPr>
          <p:nvPr/>
        </p:nvCxnSpPr>
        <p:spPr>
          <a:xfrm flipV="1">
            <a:off x="8490857" y="4614128"/>
            <a:ext cx="507666" cy="4345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Towards Identifying 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Perhaps, by minimizing </a:t>
                </a:r>
                <a:r>
                  <a:rPr lang="en-GB" b="1" i="1" dirty="0">
                    <a:solidFill>
                      <a:srgbClr val="FFC000"/>
                    </a:solidFill>
                  </a:rPr>
                  <a:t>Mean Squared Error (MSE)</a:t>
                </a:r>
                <a:r>
                  <a:rPr lang="en-GB" dirty="0"/>
                  <a:t>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/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000" dirty="0">
                              <a:solidFill>
                                <a:srgbClr val="C00000"/>
                              </a:solidFill>
                            </a:rPr>
                            <m:t>𝞱</m:t>
                          </m:r>
                          <m:r>
                            <a:rPr lang="en-GB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QA" sz="2000" b="1" dirty="0">
                              <a:solidFill>
                                <a:srgbClr val="C00000"/>
                              </a:solidFill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C9F867-FCA9-9341-B5CB-4BB13DDEB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77" y="5927166"/>
                <a:ext cx="1716303" cy="451214"/>
              </a:xfrm>
              <a:prstGeom prst="rect">
                <a:avLst/>
              </a:prstGeom>
              <a:blipFill>
                <a:blip r:embed="rId3"/>
                <a:stretch>
                  <a:fillRect l="-2190" t="-13514" r="-5109" b="-270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/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/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C2E84-57DB-CE45-AB86-69A8FD69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3256002"/>
                <a:ext cx="3613105" cy="840295"/>
              </a:xfrm>
              <a:prstGeom prst="rect">
                <a:avLst/>
              </a:prstGeom>
              <a:blipFill>
                <a:blip r:embed="rId4"/>
                <a:stretch>
                  <a:fillRect l="-699" t="-119403" r="-2448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/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/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p>
                                        <m:sSup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Q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59893-2BF8-BB48-8215-B9BF1B7E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72" y="4600021"/>
                <a:ext cx="4282775" cy="840295"/>
              </a:xfrm>
              <a:prstGeom prst="rect">
                <a:avLst/>
              </a:prstGeom>
              <a:blipFill>
                <a:blip r:embed="rId5"/>
                <a:stretch>
                  <a:fillRect l="-590" t="-120896" r="-1770" b="-17910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F9F0BE-7F16-CD45-AFC3-77CF809444CF}"/>
              </a:ext>
            </a:extLst>
          </p:cNvPr>
          <p:cNvSpPr txBox="1"/>
          <p:nvPr/>
        </p:nvSpPr>
        <p:spPr>
          <a:xfrm>
            <a:off x="5907487" y="415534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82CC-68FE-1841-8EDE-979D12AF2768}"/>
              </a:ext>
            </a:extLst>
          </p:cNvPr>
          <p:cNvSpPr txBox="1"/>
          <p:nvPr/>
        </p:nvSpPr>
        <p:spPr>
          <a:xfrm>
            <a:off x="5902316" y="5526312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000" b="1" dirty="0">
                <a:solidFill>
                  <a:srgbClr val="00B050"/>
                </a:solidFill>
              </a:rPr>
              <a:t>≣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C01502-81B9-F541-91EF-6E75487BEF40}"/>
              </a:ext>
            </a:extLst>
          </p:cNvPr>
          <p:cNvSpPr/>
          <p:nvPr/>
        </p:nvSpPr>
        <p:spPr>
          <a:xfrm>
            <a:off x="5368679" y="4614128"/>
            <a:ext cx="3122178" cy="86918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DE346D5-1E28-5847-B794-8B94D620DF3D}"/>
              </a:ext>
            </a:extLst>
          </p:cNvPr>
          <p:cNvSpPr/>
          <p:nvPr/>
        </p:nvSpPr>
        <p:spPr>
          <a:xfrm>
            <a:off x="534678" y="3676149"/>
            <a:ext cx="3322457" cy="205431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We need a cost function that is </a:t>
            </a:r>
            <a:r>
              <a:rPr lang="en-GB" sz="2400" i="1" dirty="0">
                <a:solidFill>
                  <a:schemeClr val="tx1"/>
                </a:solidFill>
              </a:rPr>
              <a:t>convex</a:t>
            </a:r>
            <a:r>
              <a:rPr lang="en-GB" sz="2400" dirty="0">
                <a:solidFill>
                  <a:schemeClr val="tx1"/>
                </a:solidFill>
              </a:rPr>
              <a:t>, hence, being more suitable for </a:t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Gradient Descent</a:t>
            </a:r>
            <a:endParaRPr lang="en-QA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653B86-7043-8E41-AD35-2BF138F5BCF0}"/>
              </a:ext>
            </a:extLst>
          </p:cNvPr>
          <p:cNvSpPr/>
          <p:nvPr/>
        </p:nvSpPr>
        <p:spPr>
          <a:xfrm>
            <a:off x="8998523" y="3955288"/>
            <a:ext cx="31977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Unfortunately, if </a:t>
            </a:r>
            <a:br>
              <a:rPr lang="en-GB" sz="2400" dirty="0"/>
            </a:br>
            <a:r>
              <a:rPr lang="en-GB" sz="2400" dirty="0"/>
              <a:t>we plot this cost </a:t>
            </a:r>
            <a:br>
              <a:rPr lang="en-GB" sz="2400" dirty="0"/>
            </a:br>
            <a:r>
              <a:rPr lang="en-GB" sz="2400" dirty="0"/>
              <a:t>function, it will turn</a:t>
            </a:r>
            <a:br>
              <a:rPr lang="en-GB" sz="2400" dirty="0"/>
            </a:br>
            <a:r>
              <a:rPr lang="en-GB" sz="2400" dirty="0"/>
              <a:t>out to be “</a:t>
            </a:r>
            <a:r>
              <a:rPr lang="en-GB" sz="2400" b="1" dirty="0">
                <a:solidFill>
                  <a:srgbClr val="C00000"/>
                </a:solidFill>
              </a:rPr>
              <a:t>non-convex</a:t>
            </a:r>
            <a:r>
              <a:rPr lang="en-GB" sz="2400" dirty="0"/>
              <a:t>” </a:t>
            </a:r>
            <a:endParaRPr lang="en-QA" sz="2400" dirty="0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50CAE67-D74A-154D-86B5-834A2ACD0755}"/>
              </a:ext>
            </a:extLst>
          </p:cNvPr>
          <p:cNvCxnSpPr>
            <a:cxnSpLocks/>
          </p:cNvCxnSpPr>
          <p:nvPr/>
        </p:nvCxnSpPr>
        <p:spPr>
          <a:xfrm flipV="1">
            <a:off x="8490857" y="4614128"/>
            <a:ext cx="507666" cy="434593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9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3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E465FE-5096-A14B-9A75-D346BDA9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790" y="3111264"/>
            <a:ext cx="3594778" cy="3003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94ABAC-A437-EA44-B025-1E0636F6128C}"/>
                  </a:ext>
                </a:extLst>
              </p:cNvPr>
              <p:cNvSpPr/>
              <p:nvPr/>
            </p:nvSpPr>
            <p:spPr>
              <a:xfrm>
                <a:off x="10863046" y="3973313"/>
                <a:ext cx="132895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94ABAC-A437-EA44-B025-1E0636F61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3046" y="3973313"/>
                <a:ext cx="1328954" cy="404983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C157390-CFCF-0F41-9C12-B18D57D7AC64}"/>
              </a:ext>
            </a:extLst>
          </p:cNvPr>
          <p:cNvCxnSpPr>
            <a:cxnSpLocks/>
          </p:cNvCxnSpPr>
          <p:nvPr/>
        </p:nvCxnSpPr>
        <p:spPr>
          <a:xfrm>
            <a:off x="6626398" y="3681351"/>
            <a:ext cx="1092563" cy="931482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7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  <p:bldP spid="17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marL="914400" lvl="2" indent="0">
                  <a:buNone/>
                </a:pPr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3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E465FE-5096-A14B-9A75-D346BDA9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790" y="3111264"/>
            <a:ext cx="3594778" cy="3003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33D38-8BE1-3248-8DB2-5B641E1A2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790" y="3106809"/>
            <a:ext cx="3594778" cy="3003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7B8FB5-6B81-064C-8AC9-5B262D83F5EB}"/>
                  </a:ext>
                </a:extLst>
              </p:cNvPr>
              <p:cNvSpPr/>
              <p:nvPr/>
            </p:nvSpPr>
            <p:spPr>
              <a:xfrm>
                <a:off x="10863046" y="3973313"/>
                <a:ext cx="132895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7B8FB5-6B81-064C-8AC9-5B262D83F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3046" y="3973313"/>
                <a:ext cx="1328954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/>
              <p:nvPr/>
            </p:nvSpPr>
            <p:spPr>
              <a:xfrm>
                <a:off x="10624613" y="4791188"/>
                <a:ext cx="155337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613" y="4791188"/>
                <a:ext cx="1553374" cy="404983"/>
              </a:xfrm>
              <a:prstGeom prst="rect">
                <a:avLst/>
              </a:prstGeom>
              <a:blipFill>
                <a:blip r:embed="rId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5EF9E64-8B00-784E-961D-AF88BEE55E9B}"/>
              </a:ext>
            </a:extLst>
          </p:cNvPr>
          <p:cNvCxnSpPr>
            <a:cxnSpLocks/>
          </p:cNvCxnSpPr>
          <p:nvPr/>
        </p:nvCxnSpPr>
        <p:spPr>
          <a:xfrm>
            <a:off x="6626398" y="3681351"/>
            <a:ext cx="1092563" cy="931482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28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3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81E4277-B682-5547-8F7E-D2892341C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790" y="3111264"/>
            <a:ext cx="3594778" cy="2998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/>
              <p:nvPr/>
            </p:nvSpPr>
            <p:spPr>
              <a:xfrm>
                <a:off x="10624613" y="4791188"/>
                <a:ext cx="155337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613" y="4791188"/>
                <a:ext cx="1553374" cy="404983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A1887B7-D495-194E-8D42-E3CC54AC4470}"/>
              </a:ext>
            </a:extLst>
          </p:cNvPr>
          <p:cNvSpPr/>
          <p:nvPr/>
        </p:nvSpPr>
        <p:spPr>
          <a:xfrm>
            <a:off x="9756178" y="4279633"/>
            <a:ext cx="450000" cy="45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0C25E-F4AC-8C4E-81D3-A30AA906C551}"/>
              </a:ext>
            </a:extLst>
          </p:cNvPr>
          <p:cNvSpPr txBox="1"/>
          <p:nvPr/>
        </p:nvSpPr>
        <p:spPr>
          <a:xfrm>
            <a:off x="10145864" y="3679468"/>
            <a:ext cx="121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i="1" dirty="0"/>
              <a:t>Zoom 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C9271B-5C4C-6D48-A047-BFEA4FD0087F}"/>
              </a:ext>
            </a:extLst>
          </p:cNvPr>
          <p:cNvSpPr txBox="1"/>
          <p:nvPr/>
        </p:nvSpPr>
        <p:spPr>
          <a:xfrm>
            <a:off x="10093707" y="45477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b="1" dirty="0"/>
              <a:t>1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B747431-3379-0C43-A91E-E2547F6071DD}"/>
              </a:ext>
            </a:extLst>
          </p:cNvPr>
          <p:cNvCxnSpPr>
            <a:cxnSpLocks/>
          </p:cNvCxnSpPr>
          <p:nvPr/>
        </p:nvCxnSpPr>
        <p:spPr>
          <a:xfrm>
            <a:off x="6626398" y="3681351"/>
            <a:ext cx="1092563" cy="931482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2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416AED-3852-BF49-AE58-4F4712C8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790" y="3111264"/>
            <a:ext cx="3594778" cy="299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/>
              <p:nvPr/>
            </p:nvSpPr>
            <p:spPr>
              <a:xfrm>
                <a:off x="10407882" y="4048800"/>
                <a:ext cx="155337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82" y="4048800"/>
                <a:ext cx="1553374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A3783DD-FFDE-0A4C-AB32-87EA724676AB}"/>
              </a:ext>
            </a:extLst>
          </p:cNvPr>
          <p:cNvCxnSpPr>
            <a:cxnSpLocks/>
          </p:cNvCxnSpPr>
          <p:nvPr/>
        </p:nvCxnSpPr>
        <p:spPr>
          <a:xfrm>
            <a:off x="6626398" y="3681351"/>
            <a:ext cx="1092563" cy="931482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9D15A8-83B0-8B43-B1C6-D795F9B7A2CE}"/>
                  </a:ext>
                </a:extLst>
              </p:cNvPr>
              <p:cNvSpPr/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QA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9D15A8-83B0-8B43-B1C6-D795F9B7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F2045A-4264-B34C-8E5D-57D0772913B2}"/>
              </a:ext>
            </a:extLst>
          </p:cNvPr>
          <p:cNvSpPr txBox="1"/>
          <p:nvPr/>
        </p:nvSpPr>
        <p:spPr>
          <a:xfrm>
            <a:off x="7891496" y="45418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b="1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324C0B-E880-6540-AD03-2D7EAB5C7B15}"/>
                  </a:ext>
                </a:extLst>
              </p:cNvPr>
              <p:cNvSpPr txBox="1"/>
              <p:nvPr/>
            </p:nvSpPr>
            <p:spPr>
              <a:xfrm>
                <a:off x="1594493" y="5150335"/>
                <a:ext cx="4769447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  <a:r>
                  <a:rPr lang="en-QA" sz="2400" dirty="0"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0</a:t>
                </a:r>
                <a:r>
                  <a:rPr lang="en-QA" sz="2400" dirty="0">
                    <a:sym typeface="Wingdings" pitchFamily="2" charset="2"/>
                  </a:rPr>
                  <a:t>,</a:t>
                </a:r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QA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</m:oMath>
                </a14:m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  </a:t>
                </a:r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endParaRPr lang="en-QA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324C0B-E880-6540-AD03-2D7EAB5C7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493" y="5150335"/>
                <a:ext cx="4769447" cy="509178"/>
              </a:xfrm>
              <a:prstGeom prst="rect">
                <a:avLst/>
              </a:prstGeom>
              <a:blipFill>
                <a:blip r:embed="rId9"/>
                <a:stretch>
                  <a:fillRect l="-1857" t="-4878" b="-2439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767E-2807-4C4C-AD64-0DA248EF1DA0}"/>
                  </a:ext>
                </a:extLst>
              </p:cNvPr>
              <p:cNvSpPr txBox="1"/>
              <p:nvPr/>
            </p:nvSpPr>
            <p:spPr>
              <a:xfrm>
                <a:off x="1595482" y="5667785"/>
                <a:ext cx="6518708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  <a:r>
                  <a:rPr lang="en-QA" sz="2400" dirty="0"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1</a:t>
                </a:r>
                <a:r>
                  <a:rPr lang="en-QA" sz="2400" dirty="0">
                    <a:sym typeface="Wingdings" pitchFamily="2" charset="2"/>
                  </a:rPr>
                  <a:t>,</a:t>
                </a:r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 (i.e., cost  0) </a:t>
                </a:r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endParaRPr lang="en-QA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767E-2807-4C4C-AD64-0DA248EF1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82" y="5667785"/>
                <a:ext cx="6518708" cy="509178"/>
              </a:xfrm>
              <a:prstGeom prst="rect">
                <a:avLst/>
              </a:prstGeom>
              <a:blipFill>
                <a:blip r:embed="rId10"/>
                <a:stretch>
                  <a:fillRect l="-1362" t="-4878" b="-2195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565913-9BF7-CF4B-95CB-E3B1B9735B15}"/>
                  </a:ext>
                </a:extLst>
              </p:cNvPr>
              <p:cNvSpPr/>
              <p:nvPr/>
            </p:nvSpPr>
            <p:spPr>
              <a:xfrm>
                <a:off x="196437" y="5436952"/>
                <a:ext cx="1397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565913-9BF7-CF4B-95CB-E3B1B9735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37" y="5436952"/>
                <a:ext cx="1397562" cy="461665"/>
              </a:xfrm>
              <a:prstGeom prst="rect">
                <a:avLst/>
              </a:prstGeom>
              <a:blipFill>
                <a:blip r:embed="rId1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28F59C1F-F5CB-DC4E-A346-54FDF8A846E0}"/>
              </a:ext>
            </a:extLst>
          </p:cNvPr>
          <p:cNvSpPr/>
          <p:nvPr/>
        </p:nvSpPr>
        <p:spPr>
          <a:xfrm>
            <a:off x="1501957" y="5209435"/>
            <a:ext cx="184084" cy="96421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2273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416AED-3852-BF49-AE58-4F4712C8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790" y="3111264"/>
            <a:ext cx="3594778" cy="299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/>
              <p:nvPr/>
            </p:nvSpPr>
            <p:spPr>
              <a:xfrm>
                <a:off x="10407882" y="4048800"/>
                <a:ext cx="155337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DF3B5-1466-F343-93DF-481C191FC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82" y="4048800"/>
                <a:ext cx="1553374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A3783DD-FFDE-0A4C-AB32-87EA724676AB}"/>
              </a:ext>
            </a:extLst>
          </p:cNvPr>
          <p:cNvCxnSpPr>
            <a:cxnSpLocks/>
          </p:cNvCxnSpPr>
          <p:nvPr/>
        </p:nvCxnSpPr>
        <p:spPr>
          <a:xfrm>
            <a:off x="6626398" y="3681351"/>
            <a:ext cx="1092563" cy="931482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9D15A8-83B0-8B43-B1C6-D795F9B7A2CE}"/>
                  </a:ext>
                </a:extLst>
              </p:cNvPr>
              <p:cNvSpPr/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QA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9D15A8-83B0-8B43-B1C6-D795F9B7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F2045A-4264-B34C-8E5D-57D0772913B2}"/>
              </a:ext>
            </a:extLst>
          </p:cNvPr>
          <p:cNvSpPr txBox="1"/>
          <p:nvPr/>
        </p:nvSpPr>
        <p:spPr>
          <a:xfrm>
            <a:off x="7891496" y="45418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b="1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F92E3-C188-5D4E-814A-26F0E35847B3}"/>
                  </a:ext>
                </a:extLst>
              </p:cNvPr>
              <p:cNvSpPr txBox="1"/>
              <p:nvPr/>
            </p:nvSpPr>
            <p:spPr>
              <a:xfrm>
                <a:off x="838200" y="4866897"/>
                <a:ext cx="667593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This captures the intuition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QA" sz="2400" dirty="0"/>
                  <a:t> (i.e., </a:t>
                </a:r>
                <a:br>
                  <a:rPr lang="en-QA" sz="2400" dirty="0"/>
                </a:br>
                <a:r>
                  <a:rPr lang="en-QA" sz="2400" dirty="0"/>
                  <a:t>what we will predict is </a:t>
                </a:r>
                <a:r>
                  <a:rPr lang="en-QA" sz="2400" b="1" dirty="0"/>
                  <a:t>0</a:t>
                </a:r>
                <a:r>
                  <a:rPr lang="en-QA" sz="2400" dirty="0"/>
                  <a:t>), but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QA" sz="2400" dirty="0"/>
                  <a:t> (hence, we are </a:t>
                </a:r>
                <a:br>
                  <a:rPr lang="en-QA" sz="2400" dirty="0"/>
                </a:br>
                <a:r>
                  <a:rPr lang="en-QA" sz="2400" dirty="0"/>
                  <a:t>mispredicting!), we shall penalize the learning </a:t>
                </a:r>
                <a:br>
                  <a:rPr lang="en-QA" sz="2400" dirty="0"/>
                </a:br>
                <a:r>
                  <a:rPr lang="en-QA" sz="2400" dirty="0"/>
                  <a:t>algorithm </a:t>
                </a:r>
                <a:r>
                  <a:rPr lang="en-US" sz="2400" dirty="0"/>
                  <a:t>b</a:t>
                </a:r>
                <a:r>
                  <a:rPr lang="en-QA" sz="2400" dirty="0"/>
                  <a:t>y a very large cost!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F92E3-C188-5D4E-814A-26F0E3584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66897"/>
                <a:ext cx="6675930" cy="1569660"/>
              </a:xfrm>
              <a:prstGeom prst="rect">
                <a:avLst/>
              </a:prstGeom>
              <a:blipFill>
                <a:blip r:embed="rId9"/>
                <a:stretch>
                  <a:fillRect l="-1521" t="-2419" r="-570" b="-806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9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A3F3A6-5BB3-9645-B671-14549280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07" y="3111264"/>
            <a:ext cx="3594961" cy="30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94ABAC-A437-EA44-B025-1E0636F6128C}"/>
                  </a:ext>
                </a:extLst>
              </p:cNvPr>
              <p:cNvSpPr/>
              <p:nvPr/>
            </p:nvSpPr>
            <p:spPr>
              <a:xfrm>
                <a:off x="7911863" y="3944600"/>
                <a:ext cx="173291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94ABAC-A437-EA44-B025-1E0636F61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63" y="3944600"/>
                <a:ext cx="1732910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C157390-CFCF-0F41-9C12-B18D57D7AC64}"/>
              </a:ext>
            </a:extLst>
          </p:cNvPr>
          <p:cNvCxnSpPr>
            <a:cxnSpLocks/>
          </p:cNvCxnSpPr>
          <p:nvPr/>
        </p:nvCxnSpPr>
        <p:spPr>
          <a:xfrm>
            <a:off x="7244131" y="4378296"/>
            <a:ext cx="474830" cy="234537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34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96B97-B8DA-EB4F-8200-C7F2BC27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05" y="3111264"/>
            <a:ext cx="3594962" cy="30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C157390-CFCF-0F41-9C12-B18D57D7AC64}"/>
              </a:ext>
            </a:extLst>
          </p:cNvPr>
          <p:cNvCxnSpPr>
            <a:cxnSpLocks/>
          </p:cNvCxnSpPr>
          <p:nvPr/>
        </p:nvCxnSpPr>
        <p:spPr>
          <a:xfrm>
            <a:off x="7244131" y="4378296"/>
            <a:ext cx="474830" cy="234537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/>
              <p:nvPr/>
            </p:nvSpPr>
            <p:spPr>
              <a:xfrm>
                <a:off x="7687442" y="4812423"/>
                <a:ext cx="195733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442" y="4812423"/>
                <a:ext cx="1957331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AF0AEBFA-F96B-4045-A804-B3F17CFAE9A8}"/>
              </a:ext>
            </a:extLst>
          </p:cNvPr>
          <p:cNvSpPr/>
          <p:nvPr/>
        </p:nvSpPr>
        <p:spPr>
          <a:xfrm>
            <a:off x="9756178" y="4378295"/>
            <a:ext cx="263214" cy="2628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BDEF16-DC28-4B48-97D1-0329E3F914A4}"/>
              </a:ext>
            </a:extLst>
          </p:cNvPr>
          <p:cNvSpPr txBox="1"/>
          <p:nvPr/>
        </p:nvSpPr>
        <p:spPr>
          <a:xfrm>
            <a:off x="10145864" y="3679468"/>
            <a:ext cx="121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i="1" dirty="0"/>
              <a:t>Zoom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EBA05-3F4B-044D-A7C3-6BADDAFDD6AF}"/>
              </a:ext>
            </a:extLst>
          </p:cNvPr>
          <p:cNvSpPr txBox="1"/>
          <p:nvPr/>
        </p:nvSpPr>
        <p:spPr>
          <a:xfrm>
            <a:off x="9920709" y="45477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27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2DEF-3D5D-AA42-B870-A14352B7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Outline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DD6010-A904-4A4A-9111-190BFC60E606}"/>
              </a:ext>
            </a:extLst>
          </p:cNvPr>
          <p:cNvSpPr/>
          <p:nvPr/>
        </p:nvSpPr>
        <p:spPr>
          <a:xfrm>
            <a:off x="4364736" y="2170176"/>
            <a:ext cx="3255264" cy="106070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C1EC5-355B-7343-B6A0-2C304FF2E20F}"/>
              </a:ext>
            </a:extLst>
          </p:cNvPr>
          <p:cNvSpPr/>
          <p:nvPr/>
        </p:nvSpPr>
        <p:spPr>
          <a:xfrm>
            <a:off x="483152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Classification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9CD192-1D02-654F-AD75-A681B6ABA6D2}"/>
              </a:ext>
            </a:extLst>
          </p:cNvPr>
          <p:cNvSpPr/>
          <p:nvPr/>
        </p:nvSpPr>
        <p:spPr>
          <a:xfrm>
            <a:off x="3393810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Hypothesis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FD953-33F4-4243-9A84-BC6E7211F8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820552" y="3230880"/>
            <a:ext cx="4171816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DF7352-B5EC-BA4F-B914-FFA1EEE21CF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4731210" y="3230880"/>
            <a:ext cx="1261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18D42C83-97D7-1E4E-9CDE-C4F75910AEE4}"/>
              </a:ext>
            </a:extLst>
          </p:cNvPr>
          <p:cNvSpPr/>
          <p:nvPr/>
        </p:nvSpPr>
        <p:spPr>
          <a:xfrm rot="16200000">
            <a:off x="1535675" y="5202765"/>
            <a:ext cx="569754" cy="54864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QA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1840E5-B621-CA4A-BA36-9ACBEF075F5E}"/>
              </a:ext>
            </a:extLst>
          </p:cNvPr>
          <p:cNvSpPr/>
          <p:nvPr/>
        </p:nvSpPr>
        <p:spPr>
          <a:xfrm>
            <a:off x="9215126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Gradient Descent</a:t>
            </a:r>
            <a:endParaRPr lang="en-QA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1BA6D-AC1F-8A45-9B93-F0359065D1B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992368" y="3230880"/>
            <a:ext cx="4560158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956A5-983F-1A47-8514-6367281BC9F7}"/>
              </a:ext>
            </a:extLst>
          </p:cNvPr>
          <p:cNvSpPr/>
          <p:nvPr/>
        </p:nvSpPr>
        <p:spPr>
          <a:xfrm>
            <a:off x="6304468" y="3953877"/>
            <a:ext cx="2674800" cy="10850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QA" sz="2800" dirty="0"/>
              <a:t>Cost </a:t>
            </a:r>
            <a:br>
              <a:rPr lang="en-QA" sz="2800" dirty="0"/>
            </a:br>
            <a:r>
              <a:rPr lang="en-QA" sz="2800" dirty="0"/>
              <a:t>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B9A6E-FEBD-3549-B5FD-A19EC80F3F5F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5992368" y="3230880"/>
            <a:ext cx="1649500" cy="722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7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BF10AD-90C8-7648-BA55-8A7A624A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03" y="3111264"/>
            <a:ext cx="3594963" cy="30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C157390-CFCF-0F41-9C12-B18D57D7AC64}"/>
              </a:ext>
            </a:extLst>
          </p:cNvPr>
          <p:cNvCxnSpPr>
            <a:cxnSpLocks/>
          </p:cNvCxnSpPr>
          <p:nvPr/>
        </p:nvCxnSpPr>
        <p:spPr>
          <a:xfrm>
            <a:off x="7244131" y="4378296"/>
            <a:ext cx="474830" cy="234537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/>
              <p:nvPr/>
            </p:nvSpPr>
            <p:spPr>
              <a:xfrm>
                <a:off x="7958601" y="3973313"/>
                <a:ext cx="195733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601" y="3973313"/>
                <a:ext cx="1957331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FCB970-D6B8-C249-A910-FC32ACB0E868}"/>
                  </a:ext>
                </a:extLst>
              </p:cNvPr>
              <p:cNvSpPr/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QA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FCB970-D6B8-C249-A910-FC32ACB0E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66EA1C-BA89-E34A-BA7F-EE95224F6537}"/>
                  </a:ext>
                </a:extLst>
              </p:cNvPr>
              <p:cNvSpPr txBox="1"/>
              <p:nvPr/>
            </p:nvSpPr>
            <p:spPr>
              <a:xfrm>
                <a:off x="1594493" y="5150335"/>
                <a:ext cx="4471289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  <a:r>
                  <a:rPr lang="en-QA" sz="2400" dirty="0"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0</a:t>
                </a:r>
                <a:r>
                  <a:rPr lang="en-QA" sz="2400" dirty="0">
                    <a:sym typeface="Wingdings" pitchFamily="2" charset="2"/>
                  </a:rPr>
                  <a:t>,</a:t>
                </a:r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</a:t>
                </a:r>
                <a:r>
                  <a:rPr lang="en-GB" sz="24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sym typeface="Wingdings" pitchFamily="2" charset="2"/>
                      </a:rPr>
                      <m:t>0</m:t>
                    </m:r>
                  </m:oMath>
                </a14:m>
                <a:endParaRPr lang="en-QA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66EA1C-BA89-E34A-BA7F-EE95224F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493" y="5150335"/>
                <a:ext cx="4471289" cy="509178"/>
              </a:xfrm>
              <a:prstGeom prst="rect">
                <a:avLst/>
              </a:prstGeom>
              <a:blipFill>
                <a:blip r:embed="rId9"/>
                <a:stretch>
                  <a:fillRect l="-1983" t="-4878" b="-2439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25C16-2F20-5D48-8536-42A78D5F6F5C}"/>
                  </a:ext>
                </a:extLst>
              </p:cNvPr>
              <p:cNvSpPr txBox="1"/>
              <p:nvPr/>
            </p:nvSpPr>
            <p:spPr>
              <a:xfrm>
                <a:off x="1595482" y="5667785"/>
                <a:ext cx="6646948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  <a:r>
                  <a:rPr lang="en-QA" sz="2400" dirty="0"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 1</a:t>
                </a:r>
                <a:r>
                  <a:rPr lang="en-QA" sz="2400" dirty="0">
                    <a:sym typeface="Wingdings" pitchFamily="2" charset="2"/>
                  </a:rPr>
                  <a:t>,</a:t>
                </a:r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QA" sz="2400" dirty="0">
                    <a:solidFill>
                      <a:srgbClr val="0070C0"/>
                    </a:solidFill>
                    <a:sym typeface="Wingdings" pitchFamily="2" charset="2"/>
                  </a:rPr>
                  <a:t> </a:t>
                </a:r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QA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</m:oMath>
                </a14:m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 (i.e., cost </a:t>
                </a:r>
                <a14:m>
                  <m:oMath xmlns:m="http://schemas.openxmlformats.org/officeDocument/2006/math">
                    <m:r>
                      <a:rPr lang="en-QA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</m:oMath>
                </a14:m>
                <a:r>
                  <a:rPr lang="en-QA" sz="2400" dirty="0">
                    <a:solidFill>
                      <a:schemeClr val="tx1"/>
                    </a:solidFill>
                    <a:sym typeface="Wingdings" pitchFamily="2" charset="2"/>
                  </a:rPr>
                  <a:t>) </a:t>
                </a:r>
                <a:r>
                  <a:rPr lang="en-QA" sz="2400" dirty="0">
                    <a:solidFill>
                      <a:schemeClr val="tx1"/>
                    </a:solidFill>
                  </a:rPr>
                  <a:t> </a:t>
                </a:r>
                <a:endParaRPr lang="en-QA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25C16-2F20-5D48-8536-42A78D5F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82" y="5667785"/>
                <a:ext cx="6646948" cy="509178"/>
              </a:xfrm>
              <a:prstGeom prst="rect">
                <a:avLst/>
              </a:prstGeom>
              <a:blipFill>
                <a:blip r:embed="rId10"/>
                <a:stretch>
                  <a:fillRect l="-1336" t="-4878" b="-2195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4AFEE5-0AE4-4749-AA74-4C7741C5D3DE}"/>
                  </a:ext>
                </a:extLst>
              </p:cNvPr>
              <p:cNvSpPr/>
              <p:nvPr/>
            </p:nvSpPr>
            <p:spPr>
              <a:xfrm>
                <a:off x="196437" y="5436952"/>
                <a:ext cx="1397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4AFEE5-0AE4-4749-AA74-4C7741C5D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37" y="5436952"/>
                <a:ext cx="1397562" cy="461665"/>
              </a:xfrm>
              <a:prstGeom prst="rect">
                <a:avLst/>
              </a:prstGeom>
              <a:blipFill>
                <a:blip r:embed="rId1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5B2EF0FB-793F-3945-A0C4-23443F50D1F5}"/>
              </a:ext>
            </a:extLst>
          </p:cNvPr>
          <p:cNvSpPr/>
          <p:nvPr/>
        </p:nvSpPr>
        <p:spPr>
          <a:xfrm>
            <a:off x="1501957" y="5209435"/>
            <a:ext cx="184084" cy="96421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37423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BF10AD-90C8-7648-BA55-8A7A624A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03" y="3111264"/>
            <a:ext cx="3594963" cy="30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3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C157390-CFCF-0F41-9C12-B18D57D7AC64}"/>
              </a:ext>
            </a:extLst>
          </p:cNvPr>
          <p:cNvCxnSpPr>
            <a:cxnSpLocks/>
          </p:cNvCxnSpPr>
          <p:nvPr/>
        </p:nvCxnSpPr>
        <p:spPr>
          <a:xfrm>
            <a:off x="7244131" y="4378296"/>
            <a:ext cx="474830" cy="234537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/>
              <p:nvPr/>
            </p:nvSpPr>
            <p:spPr>
              <a:xfrm>
                <a:off x="7958601" y="3973313"/>
                <a:ext cx="195733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D235BD-BD05-4F49-9A1F-FB73D0D94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601" y="3973313"/>
                <a:ext cx="1957331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FCB970-D6B8-C249-A910-FC32ACB0E868}"/>
                  </a:ext>
                </a:extLst>
              </p:cNvPr>
              <p:cNvSpPr/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QA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FCB970-D6B8-C249-A910-FC32ACB0E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463" y="4764375"/>
                <a:ext cx="8234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15BBE1-4716-6F4F-856F-FCF0C72ABA81}"/>
                  </a:ext>
                </a:extLst>
              </p:cNvPr>
              <p:cNvSpPr txBox="1"/>
              <p:nvPr/>
            </p:nvSpPr>
            <p:spPr>
              <a:xfrm>
                <a:off x="838200" y="4866897"/>
                <a:ext cx="638572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This captures the intuition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QA" sz="2400" dirty="0"/>
                  <a:t> (i.e., </a:t>
                </a:r>
                <a:br>
                  <a:rPr lang="en-QA" sz="2400" dirty="0"/>
                </a:br>
                <a:r>
                  <a:rPr lang="en-QA" sz="2400" dirty="0"/>
                  <a:t>what we will predict is </a:t>
                </a:r>
                <a:r>
                  <a:rPr lang="en-QA" sz="2400" b="1" dirty="0"/>
                  <a:t>1</a:t>
                </a:r>
                <a:r>
                  <a:rPr lang="en-QA" sz="2400" dirty="0"/>
                  <a:t>), but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QA" sz="2400" dirty="0"/>
                  <a:t> (i.e., we are </a:t>
                </a:r>
                <a:br>
                  <a:rPr lang="en-QA" sz="2400" dirty="0"/>
                </a:br>
                <a:r>
                  <a:rPr lang="en-QA" sz="2400" dirty="0"/>
                  <a:t>mispredicting!), we shall penalize the learning </a:t>
                </a:r>
                <a:br>
                  <a:rPr lang="en-QA" sz="2400" dirty="0"/>
                </a:br>
                <a:r>
                  <a:rPr lang="en-QA" sz="2400" dirty="0"/>
                  <a:t>algorithm </a:t>
                </a:r>
                <a:r>
                  <a:rPr lang="en-US" sz="2400" dirty="0"/>
                  <a:t>b</a:t>
                </a:r>
                <a:r>
                  <a:rPr lang="en-QA" sz="2400" dirty="0"/>
                  <a:t>y a very large cost!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15BBE1-4716-6F4F-856F-FCF0C72AB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66897"/>
                <a:ext cx="6385722" cy="1569660"/>
              </a:xfrm>
              <a:prstGeom prst="rect">
                <a:avLst/>
              </a:prstGeom>
              <a:blipFill>
                <a:blip r:embed="rId9"/>
                <a:stretch>
                  <a:fillRect l="-1590" t="-2419" r="-596" b="-806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682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/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E3EDC-DFF9-A940-B5C7-11858951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7968"/>
                <a:ext cx="2187074" cy="461665"/>
              </a:xfrm>
              <a:prstGeom prst="rect">
                <a:avLst/>
              </a:prstGeom>
              <a:blipFill>
                <a:blip r:embed="rId3"/>
                <a:stretch>
                  <a:fillRect l="-4624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5F8368B2-5515-494F-BAC6-655FACAC78AE}"/>
              </a:ext>
            </a:extLst>
          </p:cNvPr>
          <p:cNvSpPr/>
          <p:nvPr/>
        </p:nvSpPr>
        <p:spPr>
          <a:xfrm>
            <a:off x="3142013" y="3496552"/>
            <a:ext cx="320634" cy="11162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/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EB4207-0620-3549-9020-4A30474A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3429000"/>
                <a:ext cx="3163751" cy="509178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/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400" b="1" i="1" dirty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4F47D-671F-A646-89F1-58438BA40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47" y="4123707"/>
                <a:ext cx="3781484" cy="509178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ket 3">
            <a:extLst>
              <a:ext uri="{FF2B5EF4-FFF2-40B4-BE49-F238E27FC236}">
                <a16:creationId xmlns:a16="http://schemas.microsoft.com/office/drawing/2014/main" id="{1041DCBF-01AD-A544-8199-84394282D550}"/>
              </a:ext>
            </a:extLst>
          </p:cNvPr>
          <p:cNvSpPr/>
          <p:nvPr/>
        </p:nvSpPr>
        <p:spPr>
          <a:xfrm>
            <a:off x="7244131" y="3429000"/>
            <a:ext cx="219350" cy="1203885"/>
          </a:xfrm>
          <a:prstGeom prst="righ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/>
              <p:nvPr/>
            </p:nvSpPr>
            <p:spPr>
              <a:xfrm>
                <a:off x="3000198" y="5333091"/>
                <a:ext cx="562564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98" y="5333091"/>
                <a:ext cx="5625643" cy="509178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/>
              <p:nvPr/>
            </p:nvSpPr>
            <p:spPr>
              <a:xfrm>
                <a:off x="813124" y="535684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4" y="5356848"/>
                <a:ext cx="2187074" cy="461665"/>
              </a:xfrm>
              <a:prstGeom prst="rect">
                <a:avLst/>
              </a:prstGeom>
              <a:blipFill>
                <a:blip r:embed="rId7"/>
                <a:stretch>
                  <a:fillRect l="-4023" t="-5405" r="-2874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754433D3-D724-6A49-8E88-4965F79A2198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7325213" y="4287051"/>
            <a:ext cx="1463973" cy="1137284"/>
          </a:xfrm>
          <a:prstGeom prst="curvedConnector4">
            <a:avLst>
              <a:gd name="adj1" fmla="val 790"/>
              <a:gd name="adj2" fmla="val 120101"/>
            </a:avLst>
          </a:prstGeom>
          <a:ln w="1905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5943C6-950D-0F4E-8BEE-9F5720E63E51}"/>
              </a:ext>
            </a:extLst>
          </p:cNvPr>
          <p:cNvSpPr txBox="1"/>
          <p:nvPr/>
        </p:nvSpPr>
        <p:spPr>
          <a:xfrm>
            <a:off x="8924569" y="4612833"/>
            <a:ext cx="184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i="1" dirty="0">
                <a:solidFill>
                  <a:srgbClr val="00B0F0"/>
                </a:solidFill>
              </a:rPr>
              <a:t>Equivalent To</a:t>
            </a:r>
          </a:p>
        </p:txBody>
      </p:sp>
    </p:spTree>
    <p:extLst>
      <p:ext uri="{BB962C8B-B14F-4D97-AF65-F5344CB8AC3E}">
        <p14:creationId xmlns:p14="http://schemas.microsoft.com/office/powerpoint/2010/main" val="285443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/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  <a:blipFill>
                <a:blip r:embed="rId3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/>
              <p:nvPr/>
            </p:nvSpPr>
            <p:spPr>
              <a:xfrm>
                <a:off x="2320648" y="31981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8" y="31981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046" t="-8333" r="-3468" b="-33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2A83876-8F1A-0D40-AA15-D3D8C9DA8694}"/>
                  </a:ext>
                </a:extLst>
              </p:cNvPr>
              <p:cNvSpPr/>
              <p:nvPr/>
            </p:nvSpPr>
            <p:spPr>
              <a:xfrm>
                <a:off x="1408670" y="4263081"/>
                <a:ext cx="9638271" cy="159617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QA" sz="2400" dirty="0">
                    <a:solidFill>
                      <a:schemeClr val="tx1"/>
                    </a:solidFill>
                  </a:rPr>
                  <a:t>This function still assumes real-valued outputs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QA" sz="2400" dirty="0">
                    <a:solidFill>
                      <a:schemeClr val="tx1"/>
                    </a:solidFill>
                  </a:rPr>
                  <a:t>(i.e., still entails </a:t>
                </a:r>
                <a:r>
                  <a:rPr lang="en-QA" sz="2400" i="1" dirty="0">
                    <a:solidFill>
                      <a:schemeClr val="tx1"/>
                    </a:solidFill>
                  </a:rPr>
                  <a:t>a regression problem</a:t>
                </a:r>
                <a:r>
                  <a:rPr lang="en-QA" sz="2400" dirty="0">
                    <a:solidFill>
                      <a:schemeClr val="tx1"/>
                    </a:solidFill>
                  </a:rPr>
                  <a:t>), while logistic regression should predict discrete values (i.e., logistic regression is a </a:t>
                </a:r>
                <a:r>
                  <a:rPr lang="en-QA" sz="2400" i="1" dirty="0">
                    <a:solidFill>
                      <a:schemeClr val="tx1"/>
                    </a:solidFill>
                  </a:rPr>
                  <a:t>classification problem</a:t>
                </a:r>
                <a:r>
                  <a:rPr lang="en-QA" sz="2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2A83876-8F1A-0D40-AA15-D3D8C9DA8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670" y="4263081"/>
                <a:ext cx="9638271" cy="1596177"/>
              </a:xfrm>
              <a:prstGeom prst="roundRect">
                <a:avLst/>
              </a:prstGeom>
              <a:blipFill>
                <a:blip r:embed="rId5"/>
                <a:stretch>
                  <a:fillRect l="-13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DE5691A2-839C-4F4D-B817-608A8EA95ED2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rot="16200000" flipH="1">
            <a:off x="4519371" y="2554646"/>
            <a:ext cx="603248" cy="281362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96CB1E27-84FE-C941-A343-119EBE039736}"/>
              </a:ext>
            </a:extLst>
          </p:cNvPr>
          <p:cNvSpPr/>
          <p:nvPr/>
        </p:nvSpPr>
        <p:spPr>
          <a:xfrm rot="5400000">
            <a:off x="3276988" y="2761614"/>
            <a:ext cx="45719" cy="1728757"/>
          </a:xfrm>
          <a:prstGeom prst="rightBracke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7196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Let us try a different cost function. That is:</a:t>
                </a:r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/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  <a:blipFill>
                <a:blip r:embed="rId3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/>
              <p:nvPr/>
            </p:nvSpPr>
            <p:spPr>
              <a:xfrm>
                <a:off x="2320648" y="3198168"/>
                <a:ext cx="2187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8" y="3198168"/>
                <a:ext cx="2187074" cy="461665"/>
              </a:xfrm>
              <a:prstGeom prst="rect">
                <a:avLst/>
              </a:prstGeom>
              <a:blipFill>
                <a:blip r:embed="rId4"/>
                <a:stretch>
                  <a:fillRect l="-4046" t="-8333" r="-3468" b="-33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A83876-8F1A-0D40-AA15-D3D8C9DA8694}"/>
              </a:ext>
            </a:extLst>
          </p:cNvPr>
          <p:cNvSpPr/>
          <p:nvPr/>
        </p:nvSpPr>
        <p:spPr>
          <a:xfrm>
            <a:off x="1408670" y="4263081"/>
            <a:ext cx="9638271" cy="159617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We still need to apply to it the logistic function:</a:t>
            </a:r>
          </a:p>
          <a:p>
            <a:pPr algn="ctr"/>
            <a:endParaRPr lang="en-QA" sz="2400" dirty="0">
              <a:solidFill>
                <a:schemeClr val="tx1"/>
              </a:solidFill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DE5691A2-839C-4F4D-B817-608A8EA95ED2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rot="16200000" flipH="1">
            <a:off x="4519371" y="2554646"/>
            <a:ext cx="603248" cy="281362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24E226-74CC-CD4F-AB01-DF439FFCCBB7}"/>
                  </a:ext>
                </a:extLst>
              </p:cNvPr>
              <p:cNvSpPr txBox="1"/>
              <p:nvPr/>
            </p:nvSpPr>
            <p:spPr>
              <a:xfrm>
                <a:off x="5057863" y="5061169"/>
                <a:ext cx="209288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24E226-74CC-CD4F-AB01-DF439FFC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63" y="5061169"/>
                <a:ext cx="2092881" cy="700063"/>
              </a:xfrm>
              <a:prstGeom prst="rect">
                <a:avLst/>
              </a:prstGeom>
              <a:blipFill>
                <a:blip r:embed="rId5"/>
                <a:stretch>
                  <a:fillRect l="-3012" t="-1786" b="-1428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ket 8">
            <a:extLst>
              <a:ext uri="{FF2B5EF4-FFF2-40B4-BE49-F238E27FC236}">
                <a16:creationId xmlns:a16="http://schemas.microsoft.com/office/drawing/2014/main" id="{F5F4BE97-58C8-314A-8F75-15388E385650}"/>
              </a:ext>
            </a:extLst>
          </p:cNvPr>
          <p:cNvSpPr/>
          <p:nvPr/>
        </p:nvSpPr>
        <p:spPr>
          <a:xfrm rot="5400000">
            <a:off x="3276988" y="2761614"/>
            <a:ext cx="45719" cy="1728757"/>
          </a:xfrm>
          <a:prstGeom prst="rightBracke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260417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>
                    <a:solidFill>
                      <a:srgbClr val="00B050"/>
                    </a:solidFill>
                  </a:rPr>
                  <a:t>By minimizing the following cost function:</a:t>
                </a:r>
                <a:endParaRPr lang="en-QA" dirty="0">
                  <a:solidFill>
                    <a:srgbClr val="00B050"/>
                  </a:solidFill>
                </a:endParaRPr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/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827B9-658B-044C-9385-145204CDC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2" y="3174411"/>
                <a:ext cx="5625643" cy="509178"/>
              </a:xfrm>
              <a:prstGeom prst="rect">
                <a:avLst/>
              </a:prstGeom>
              <a:blipFill>
                <a:blip r:embed="rId3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/>
              <p:nvPr/>
            </p:nvSpPr>
            <p:spPr>
              <a:xfrm>
                <a:off x="2320648" y="3198168"/>
                <a:ext cx="2187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8" y="3198168"/>
                <a:ext cx="2187073" cy="461665"/>
              </a:xfrm>
              <a:prstGeom prst="rect">
                <a:avLst/>
              </a:prstGeom>
              <a:blipFill>
                <a:blip r:embed="rId4"/>
                <a:stretch>
                  <a:fillRect l="-4046" t="-8333" r="-3468" b="-33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0C1DDF-EC23-944D-A877-B0D93887848F}"/>
                  </a:ext>
                </a:extLst>
              </p:cNvPr>
              <p:cNvSpPr/>
              <p:nvPr/>
            </p:nvSpPr>
            <p:spPr>
              <a:xfrm>
                <a:off x="4507720" y="4143736"/>
                <a:ext cx="595951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GB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GB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0C1DDF-EC23-944D-A877-B0D938878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0" y="4143736"/>
                <a:ext cx="5959517" cy="50917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1B605E-6933-0940-BED7-5E6A2FF92F40}"/>
                  </a:ext>
                </a:extLst>
              </p:cNvPr>
              <p:cNvSpPr txBox="1"/>
              <p:nvPr/>
            </p:nvSpPr>
            <p:spPr>
              <a:xfrm>
                <a:off x="2320647" y="4167493"/>
                <a:ext cx="2187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QA" sz="2400" dirty="0">
                    <a:solidFill>
                      <a:schemeClr val="bg1"/>
                    </a:solidFill>
                  </a:rPr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>
                    <a:solidFill>
                      <a:schemeClr val="bg1"/>
                    </a:solidFill>
                  </a:rPr>
                  <a:t>) </a:t>
                </a:r>
                <a:r>
                  <a:rPr lang="en-QA" sz="2400" dirty="0"/>
                  <a:t>=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1B605E-6933-0940-BED7-5E6A2FF9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7" y="4167493"/>
                <a:ext cx="2187073" cy="461665"/>
              </a:xfrm>
              <a:prstGeom prst="rect">
                <a:avLst/>
              </a:prstGeom>
              <a:blipFill>
                <a:blip r:embed="rId6"/>
                <a:stretch>
                  <a:fillRect l="-4046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8E7236-9B34-CC44-8D20-F497839F1A0F}"/>
                  </a:ext>
                </a:extLst>
              </p:cNvPr>
              <p:cNvSpPr/>
              <p:nvPr/>
            </p:nvSpPr>
            <p:spPr>
              <a:xfrm>
                <a:off x="4507003" y="5035411"/>
                <a:ext cx="6711902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GB" sz="2400" b="0" i="1" baseline="300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sz="2400" i="1" baseline="30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8E7236-9B34-CC44-8D20-F497839F1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03" y="5035411"/>
                <a:ext cx="6711902" cy="79406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F52F1-3036-8640-9BFD-D47277C30804}"/>
                  </a:ext>
                </a:extLst>
              </p:cNvPr>
              <p:cNvSpPr txBox="1"/>
              <p:nvPr/>
            </p:nvSpPr>
            <p:spPr>
              <a:xfrm>
                <a:off x="2320647" y="5222331"/>
                <a:ext cx="2187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QA" sz="2400" dirty="0">
                    <a:solidFill>
                      <a:schemeClr val="bg1"/>
                    </a:solidFill>
                  </a:rPr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>
                    <a:solidFill>
                      <a:schemeClr val="bg1"/>
                    </a:solidFill>
                  </a:rPr>
                  <a:t>) </a:t>
                </a:r>
                <a:r>
                  <a:rPr lang="en-QA" sz="2400" dirty="0"/>
                  <a:t>=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F52F1-3036-8640-9BFD-D47277C30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7" y="5222331"/>
                <a:ext cx="2187073" cy="461665"/>
              </a:xfrm>
              <a:prstGeom prst="rect">
                <a:avLst/>
              </a:prstGeom>
              <a:blipFill>
                <a:blip r:embed="rId8"/>
                <a:stretch>
                  <a:fillRect l="-4046" t="-8108" r="-346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4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The 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How to learn a </a:t>
                </a:r>
                <a:r>
                  <a:rPr lang="en-GB" i="1" dirty="0">
                    <a:solidFill>
                      <a:srgbClr val="00B0F0"/>
                    </a:solidFill>
                  </a:rPr>
                  <a:t>logistic regression model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GB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𝞱</m:t>
                    </m:r>
                    <m:r>
                      <m:rPr>
                        <m:nor/>
                      </m:rPr>
                      <a:rPr lang="en-GB" dirty="0"/>
                      <m:t> = [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Q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>
                    <a:solidFill>
                      <a:srgbClr val="00B050"/>
                    </a:solidFill>
                  </a:rPr>
                  <a:t>By minimizing the following cost function:</a:t>
                </a:r>
                <a:endParaRPr lang="en-QA" dirty="0">
                  <a:solidFill>
                    <a:srgbClr val="00B050"/>
                  </a:solidFill>
                </a:endParaRPr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0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/>
              <p:nvPr/>
            </p:nvSpPr>
            <p:spPr>
              <a:xfrm>
                <a:off x="2320648" y="3198168"/>
                <a:ext cx="2187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QA" sz="2400" dirty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GB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QA" sz="24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0FDD92-CA19-0E4D-AB9A-D5BD64A3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648" y="3198168"/>
                <a:ext cx="2187073" cy="461665"/>
              </a:xfrm>
              <a:prstGeom prst="rect">
                <a:avLst/>
              </a:prstGeom>
              <a:blipFill>
                <a:blip r:embed="rId3"/>
                <a:stretch>
                  <a:fillRect l="-4046" t="-8333" r="-3468" b="-33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0C1DDF-EC23-944D-A877-B0D93887848F}"/>
                  </a:ext>
                </a:extLst>
              </p:cNvPr>
              <p:cNvSpPr/>
              <p:nvPr/>
            </p:nvSpPr>
            <p:spPr>
              <a:xfrm>
                <a:off x="4507720" y="3031968"/>
                <a:ext cx="6711902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GB" sz="2400" b="0" i="1" baseline="300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  <m:r>
                                            <a:rPr lang="en-GB" sz="2400" i="1" baseline="30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QA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0C1DDF-EC23-944D-A877-B0D938878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720" y="3031968"/>
                <a:ext cx="6711902" cy="794064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A74AC8-6CF7-AB46-B0AC-DDD0113C9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045" y="4335221"/>
            <a:ext cx="3643415" cy="2074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596B56-5A1F-FA41-B727-CE49B23CE781}"/>
                  </a:ext>
                </a:extLst>
              </p:cNvPr>
              <p:cNvSpPr/>
              <p:nvPr/>
            </p:nvSpPr>
            <p:spPr>
              <a:xfrm>
                <a:off x="4231922" y="5228859"/>
                <a:ext cx="195803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i="1" baseline="30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596B56-5A1F-FA41-B727-CE49B23CE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922" y="5228859"/>
                <a:ext cx="1958037" cy="618631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D40984-8A0E-7D48-BA81-FF046CD09F8C}"/>
                  </a:ext>
                </a:extLst>
              </p:cNvPr>
              <p:cNvSpPr/>
              <p:nvPr/>
            </p:nvSpPr>
            <p:spPr>
              <a:xfrm>
                <a:off x="2714317" y="4006879"/>
                <a:ext cx="315958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b="1" i="1" dirty="0">
                    <a:solidFill>
                      <a:srgbClr val="00B050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QA" sz="2000" dirty="0">
                    <a:solidFill>
                      <a:srgbClr val="00B050"/>
                    </a:solidFill>
                  </a:rPr>
                  <a:t>, 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QA" sz="2000" dirty="0">
                    <a:solidFill>
                      <a:srgbClr val="00B050"/>
                    </a:solidFill>
                  </a:rPr>
                  <a:t> &gt;&gt; </a:t>
                </a:r>
                <a:r>
                  <a:rPr lang="en-QA" sz="2000" b="1" dirty="0">
                    <a:solidFill>
                      <a:srgbClr val="00B050"/>
                    </a:solidFill>
                  </a:rPr>
                  <a:t>0</a:t>
                </a:r>
                <a:r>
                  <a:rPr lang="en-QA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D40984-8A0E-7D48-BA81-FF046CD09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17" y="4006879"/>
                <a:ext cx="3159583" cy="405624"/>
              </a:xfrm>
              <a:prstGeom prst="rect">
                <a:avLst/>
              </a:prstGeom>
              <a:blipFill>
                <a:blip r:embed="rId7"/>
                <a:stretch>
                  <a:fillRect l="-2000" t="-9091" b="-2424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0D6ECA5-F658-0D4B-8411-31D78DF90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709" y="4335221"/>
            <a:ext cx="3621175" cy="2074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899186-E433-FA4C-B13F-FF74DD051E61}"/>
                  </a:ext>
                </a:extLst>
              </p:cNvPr>
              <p:cNvSpPr/>
              <p:nvPr/>
            </p:nvSpPr>
            <p:spPr>
              <a:xfrm>
                <a:off x="7322861" y="4001448"/>
                <a:ext cx="315958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000" b="1" i="1" dirty="0">
                    <a:solidFill>
                      <a:srgbClr val="00B050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QA" sz="2000" dirty="0">
                    <a:solidFill>
                      <a:srgbClr val="00B050"/>
                    </a:solidFill>
                  </a:rPr>
                  <a:t>, 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QA" sz="2000" dirty="0">
                    <a:solidFill>
                      <a:srgbClr val="00B050"/>
                    </a:solidFill>
                  </a:rPr>
                  <a:t> &lt;&lt; </a:t>
                </a:r>
                <a:r>
                  <a:rPr lang="en-QA" sz="2000" b="1" dirty="0">
                    <a:solidFill>
                      <a:srgbClr val="00B050"/>
                    </a:solidFill>
                  </a:rPr>
                  <a:t>0</a:t>
                </a:r>
                <a:r>
                  <a:rPr lang="en-QA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899186-E433-FA4C-B13F-FF74DD051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861" y="4001448"/>
                <a:ext cx="3159583" cy="405624"/>
              </a:xfrm>
              <a:prstGeom prst="rect">
                <a:avLst/>
              </a:prstGeom>
              <a:blipFill>
                <a:blip r:embed="rId9"/>
                <a:stretch>
                  <a:fillRect l="-2000" t="-5882" b="-2058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CC5810-A6D3-8C49-840F-D55D27BCCDE7}"/>
                  </a:ext>
                </a:extLst>
              </p:cNvPr>
              <p:cNvSpPr/>
              <p:nvPr/>
            </p:nvSpPr>
            <p:spPr>
              <a:xfrm>
                <a:off x="3966632" y="6396634"/>
                <a:ext cx="63023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CC5810-A6D3-8C49-840F-D55D27BCC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32" y="6396634"/>
                <a:ext cx="630237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6B5ACB-DA2A-2740-B7EF-DF854BA9587E}"/>
                  </a:ext>
                </a:extLst>
              </p:cNvPr>
              <p:cNvSpPr/>
              <p:nvPr/>
            </p:nvSpPr>
            <p:spPr>
              <a:xfrm>
                <a:off x="8575176" y="6396634"/>
                <a:ext cx="63023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6B5ACB-DA2A-2740-B7EF-DF854BA95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176" y="6396634"/>
                <a:ext cx="630237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0765DC-4F70-E74A-9FD3-AEC4F69C2096}"/>
                  </a:ext>
                </a:extLst>
              </p:cNvPr>
              <p:cNvSpPr/>
              <p:nvPr/>
            </p:nvSpPr>
            <p:spPr>
              <a:xfrm>
                <a:off x="6602069" y="5228859"/>
                <a:ext cx="2361993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GB" i="1" baseline="30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Q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0765DC-4F70-E74A-9FD3-AEC4F69C2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069" y="5228859"/>
                <a:ext cx="2361993" cy="618631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  <p:bldP spid="14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Next Monday’s Lecture…</a:t>
            </a:r>
            <a:endParaRPr lang="en-QA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A61E31-5C95-5949-8CE0-3DA74D1EA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1865" cy="492116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Logistic Regression- </a:t>
            </a:r>
            <a:r>
              <a:rPr lang="en-GB" b="1">
                <a:solidFill>
                  <a:srgbClr val="00B0F0"/>
                </a:solidFill>
              </a:rPr>
              <a:t>Part II</a:t>
            </a:r>
            <a:endParaRPr lang="en-QA" sz="2800" dirty="0">
              <a:solidFill>
                <a:srgbClr val="00B0F0"/>
              </a:solidFill>
            </a:endParaRPr>
          </a:p>
          <a:p>
            <a:pPr lvl="2"/>
            <a:endParaRPr lang="en-QA" dirty="0"/>
          </a:p>
          <a:p>
            <a:pPr lvl="2"/>
            <a:endParaRPr lang="en-QA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QA" dirty="0"/>
          </a:p>
        </p:txBody>
      </p:sp>
    </p:spTree>
    <p:extLst>
      <p:ext uri="{BB962C8B-B14F-4D97-AF65-F5344CB8AC3E}">
        <p14:creationId xmlns:p14="http://schemas.microsoft.com/office/powerpoint/2010/main" val="95336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E268-789D-6341-88F0-21D5AD71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Example 1: Malignant or Benign</a:t>
            </a:r>
            <a:endParaRPr lang="en-Q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806F5-839C-B149-A94F-05998FE9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7119" cy="4351338"/>
          </a:xfrm>
        </p:spPr>
        <p:txBody>
          <a:bodyPr>
            <a:normAutofit/>
          </a:bodyPr>
          <a:lstStyle/>
          <a:p>
            <a:r>
              <a:rPr lang="en-US" dirty="0"/>
              <a:t>Consider the example of recognizing whether a tumor in an input image is malignant or benign</a:t>
            </a:r>
            <a:endParaRPr lang="en-US" i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147B94-F4DA-C749-B61E-F4511E52F4FC}"/>
              </a:ext>
            </a:extLst>
          </p:cNvPr>
          <p:cNvSpPr/>
          <p:nvPr/>
        </p:nvSpPr>
        <p:spPr>
          <a:xfrm>
            <a:off x="3470260" y="3499242"/>
            <a:ext cx="2013995" cy="1953228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QA" sz="2000" b="1" dirty="0"/>
              <a:t>Binary Classifier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D65285-7B8B-9C40-B974-E49601E14E6D}"/>
              </a:ext>
            </a:extLst>
          </p:cNvPr>
          <p:cNvSpPr txBox="1"/>
          <p:nvPr/>
        </p:nvSpPr>
        <p:spPr>
          <a:xfrm>
            <a:off x="1302381" y="2759914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/>
              <a:t>Input</a:t>
            </a:r>
            <a:r>
              <a:rPr lang="en-QA" sz="2800" dirty="0"/>
              <a:t>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8356F3-9773-894C-A33A-8FCC785181FD}"/>
              </a:ext>
            </a:extLst>
          </p:cNvPr>
          <p:cNvSpPr txBox="1"/>
          <p:nvPr/>
        </p:nvSpPr>
        <p:spPr>
          <a:xfrm>
            <a:off x="6917869" y="275991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/>
              <a:t>Output</a:t>
            </a:r>
            <a:r>
              <a:rPr lang="en-QA" sz="2800" dirty="0"/>
              <a:t>: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1FAC86-72F6-9F40-A2B7-084E010032B3}"/>
              </a:ext>
            </a:extLst>
          </p:cNvPr>
          <p:cNvCxnSpPr>
            <a:cxnSpLocks/>
          </p:cNvCxnSpPr>
          <p:nvPr/>
        </p:nvCxnSpPr>
        <p:spPr>
          <a:xfrm>
            <a:off x="5916377" y="3657599"/>
            <a:ext cx="0" cy="16223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3C8AC0-4F86-C246-8DF0-5D50916EAB74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484255" y="4475856"/>
            <a:ext cx="432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1AA3B7-85AE-BE45-8867-A38C30B58323}"/>
              </a:ext>
            </a:extLst>
          </p:cNvPr>
          <p:cNvCxnSpPr/>
          <p:nvPr/>
        </p:nvCxnSpPr>
        <p:spPr>
          <a:xfrm>
            <a:off x="5916377" y="3657599"/>
            <a:ext cx="844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A31519-9AC7-5B41-B080-41389DFA6090}"/>
              </a:ext>
            </a:extLst>
          </p:cNvPr>
          <p:cNvCxnSpPr/>
          <p:nvPr/>
        </p:nvCxnSpPr>
        <p:spPr>
          <a:xfrm>
            <a:off x="5916377" y="5279988"/>
            <a:ext cx="844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528D2D-EB47-7641-A636-0BF4EAB5F0FC}"/>
              </a:ext>
            </a:extLst>
          </p:cNvPr>
          <p:cNvSpPr txBox="1"/>
          <p:nvPr/>
        </p:nvSpPr>
        <p:spPr>
          <a:xfrm>
            <a:off x="6917869" y="3395989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dirty="0"/>
              <a:t>Benign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9A678C-2208-9344-92F3-4FAF1489229E}"/>
              </a:ext>
            </a:extLst>
          </p:cNvPr>
          <p:cNvSpPr txBox="1"/>
          <p:nvPr/>
        </p:nvSpPr>
        <p:spPr>
          <a:xfrm>
            <a:off x="6917869" y="4966353"/>
            <a:ext cx="166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dirty="0"/>
              <a:t>Malignant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FE49D-A213-604C-AF5F-1A7C80201D30}"/>
              </a:ext>
            </a:extLst>
          </p:cNvPr>
          <p:cNvCxnSpPr>
            <a:endCxn id="16" idx="2"/>
          </p:cNvCxnSpPr>
          <p:nvPr/>
        </p:nvCxnSpPr>
        <p:spPr>
          <a:xfrm>
            <a:off x="2829191" y="4463750"/>
            <a:ext cx="641069" cy="12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Pulmonary tuberculosis | Radiology Case | Radiopaedia.org">
            <a:extLst>
              <a:ext uri="{FF2B5EF4-FFF2-40B4-BE49-F238E27FC236}">
                <a16:creationId xmlns:a16="http://schemas.microsoft.com/office/drawing/2014/main" id="{ADFE9299-5991-D04A-A412-4936EBCD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" y="3762120"/>
            <a:ext cx="1702837" cy="12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EE939D6-882D-C449-8789-7EC6DCBBF707}"/>
              </a:ext>
            </a:extLst>
          </p:cNvPr>
          <p:cNvSpPr/>
          <p:nvPr/>
        </p:nvSpPr>
        <p:spPr>
          <a:xfrm>
            <a:off x="457626" y="5785445"/>
            <a:ext cx="11276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Can be represented as a </a:t>
            </a:r>
            <a:r>
              <a:rPr lang="en-US" sz="2400" dirty="0">
                <a:solidFill>
                  <a:srgbClr val="FF0000"/>
                </a:solidFill>
              </a:rPr>
              <a:t>matrix </a:t>
            </a:r>
            <a:r>
              <a:rPr lang="en-US" sz="2400" dirty="0"/>
              <a:t>of pixels</a:t>
            </a:r>
            <a:endParaRPr lang="en-QA" sz="2400" dirty="0"/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EE78B619-F189-8540-A9DE-2A521E0227AF}"/>
              </a:ext>
            </a:extLst>
          </p:cNvPr>
          <p:cNvCxnSpPr>
            <a:cxnSpLocks/>
            <a:stCxn id="43" idx="2"/>
          </p:cNvCxnSpPr>
          <p:nvPr/>
        </p:nvCxnSpPr>
        <p:spPr>
          <a:xfrm rot="5400000">
            <a:off x="1481287" y="5232293"/>
            <a:ext cx="684156" cy="152276"/>
          </a:xfrm>
          <a:prstGeom prst="curvedConnector3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E030CC9-D97E-8040-8DBE-4C4EBDA62BBD}"/>
              </a:ext>
            </a:extLst>
          </p:cNvPr>
          <p:cNvSpPr txBox="1"/>
          <p:nvPr/>
        </p:nvSpPr>
        <p:spPr>
          <a:xfrm>
            <a:off x="8761247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7015EB-AAB7-0941-B5DB-4EFFB53FC032}"/>
              </a:ext>
            </a:extLst>
          </p:cNvPr>
          <p:cNvSpPr txBox="1"/>
          <p:nvPr/>
        </p:nvSpPr>
        <p:spPr>
          <a:xfrm>
            <a:off x="8806234" y="50491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11A1EA-3CF0-8944-98D9-D7ACE6E90F71}"/>
              </a:ext>
            </a:extLst>
          </p:cNvPr>
          <p:cNvSpPr txBox="1"/>
          <p:nvPr/>
        </p:nvSpPr>
        <p:spPr>
          <a:xfrm>
            <a:off x="9638764" y="3840570"/>
            <a:ext cx="1778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QA" sz="2400" dirty="0"/>
              <a:t>an be </a:t>
            </a:r>
            <a:br>
              <a:rPr lang="en-QA" sz="2400" dirty="0"/>
            </a:br>
            <a:r>
              <a:rPr lang="en-QA" sz="2400" dirty="0"/>
              <a:t>represented </a:t>
            </a:r>
          </a:p>
          <a:p>
            <a:r>
              <a:rPr lang="en-QA" sz="2400" dirty="0"/>
              <a:t>as </a:t>
            </a:r>
            <a:r>
              <a:rPr lang="en-QA" sz="2400" dirty="0">
                <a:solidFill>
                  <a:srgbClr val="FF0000"/>
                </a:solidFill>
              </a:rPr>
              <a:t>integers</a:t>
            </a:r>
            <a:r>
              <a:rPr lang="en-QA" sz="2400" dirty="0"/>
              <a:t>! 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1B62EE2E-7265-ED4C-A6A1-91642E606A98}"/>
              </a:ext>
            </a:extLst>
          </p:cNvPr>
          <p:cNvSpPr/>
          <p:nvPr/>
        </p:nvSpPr>
        <p:spPr>
          <a:xfrm>
            <a:off x="9144000" y="3429000"/>
            <a:ext cx="432486" cy="2023470"/>
          </a:xfrm>
          <a:prstGeom prst="rightBrac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33150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0" grpId="0"/>
      <p:bldP spid="30" grpId="0"/>
      <p:bldP spid="31" grpId="0"/>
      <p:bldP spid="44" grpId="0"/>
      <p:bldP spid="46" grpId="0"/>
      <p:bldP spid="47" grpId="0"/>
      <p:bldP spid="48" grpId="0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E268-789D-6341-88F0-21D5AD71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Example 2: Spam or Not Spam</a:t>
            </a:r>
            <a:endParaRPr lang="en-QA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806F5-839C-B149-A94F-05998FE9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7119" cy="4351338"/>
          </a:xfrm>
        </p:spPr>
        <p:txBody>
          <a:bodyPr>
            <a:normAutofit/>
          </a:bodyPr>
          <a:lstStyle/>
          <a:p>
            <a:r>
              <a:rPr lang="en-US" dirty="0"/>
              <a:t>As another example, consider the problem of detecting whether an email is a spam or not a spam</a:t>
            </a:r>
            <a:endParaRPr lang="en-US" i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344DDF-4403-8E46-9595-AC5918B3DE7E}"/>
              </a:ext>
            </a:extLst>
          </p:cNvPr>
          <p:cNvSpPr/>
          <p:nvPr/>
        </p:nvSpPr>
        <p:spPr>
          <a:xfrm>
            <a:off x="3470260" y="3499242"/>
            <a:ext cx="2013995" cy="1953228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QA" sz="2000" b="1" dirty="0"/>
              <a:t>Binary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76A6C-157E-D646-A653-46757F3D758A}"/>
              </a:ext>
            </a:extLst>
          </p:cNvPr>
          <p:cNvSpPr txBox="1"/>
          <p:nvPr/>
        </p:nvSpPr>
        <p:spPr>
          <a:xfrm>
            <a:off x="1747227" y="420214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dirty="0"/>
              <a:t>Email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4509E-7E19-A04B-998B-36CA48B05C34}"/>
              </a:ext>
            </a:extLst>
          </p:cNvPr>
          <p:cNvSpPr txBox="1"/>
          <p:nvPr/>
        </p:nvSpPr>
        <p:spPr>
          <a:xfrm>
            <a:off x="6917869" y="275991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/>
              <a:t>Output</a:t>
            </a:r>
            <a:r>
              <a:rPr lang="en-QA" sz="2800" dirty="0"/>
              <a:t>: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A2851-CD89-F445-B575-D2497C4356F9}"/>
              </a:ext>
            </a:extLst>
          </p:cNvPr>
          <p:cNvCxnSpPr>
            <a:cxnSpLocks/>
          </p:cNvCxnSpPr>
          <p:nvPr/>
        </p:nvCxnSpPr>
        <p:spPr>
          <a:xfrm>
            <a:off x="5916377" y="3657599"/>
            <a:ext cx="0" cy="16223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6D8F50-3107-0342-9FD9-73FD0BB40B1C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484255" y="4475856"/>
            <a:ext cx="432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38495B-83D6-4541-90BE-853610B0443C}"/>
              </a:ext>
            </a:extLst>
          </p:cNvPr>
          <p:cNvCxnSpPr/>
          <p:nvPr/>
        </p:nvCxnSpPr>
        <p:spPr>
          <a:xfrm>
            <a:off x="5916377" y="3657599"/>
            <a:ext cx="844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D553FE-F354-6B4B-AE6C-0ABD49F88426}"/>
              </a:ext>
            </a:extLst>
          </p:cNvPr>
          <p:cNvCxnSpPr/>
          <p:nvPr/>
        </p:nvCxnSpPr>
        <p:spPr>
          <a:xfrm>
            <a:off x="5916377" y="5279988"/>
            <a:ext cx="844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B253B1-5BE7-8546-BA9F-A6AF461FA947}"/>
              </a:ext>
            </a:extLst>
          </p:cNvPr>
          <p:cNvSpPr txBox="1"/>
          <p:nvPr/>
        </p:nvSpPr>
        <p:spPr>
          <a:xfrm>
            <a:off x="6917869" y="33959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dirty="0"/>
              <a:t>Not Spam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575CF-82EB-5147-AE97-0E336EEF003C}"/>
              </a:ext>
            </a:extLst>
          </p:cNvPr>
          <p:cNvSpPr txBox="1"/>
          <p:nvPr/>
        </p:nvSpPr>
        <p:spPr>
          <a:xfrm>
            <a:off x="6917869" y="4966353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dirty="0"/>
              <a:t>Spam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38600C-6B39-8749-A1BE-C26AF33EC6B4}"/>
              </a:ext>
            </a:extLst>
          </p:cNvPr>
          <p:cNvCxnSpPr>
            <a:endCxn id="4" idx="2"/>
          </p:cNvCxnSpPr>
          <p:nvPr/>
        </p:nvCxnSpPr>
        <p:spPr>
          <a:xfrm>
            <a:off x="2829191" y="4463750"/>
            <a:ext cx="641069" cy="12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203252-FE55-F745-A846-029DA02ED5B6}"/>
              </a:ext>
            </a:extLst>
          </p:cNvPr>
          <p:cNvSpPr txBox="1"/>
          <p:nvPr/>
        </p:nvSpPr>
        <p:spPr>
          <a:xfrm>
            <a:off x="8761247" y="3429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7F557-C6DD-FF4F-958E-E7A06AC862CD}"/>
              </a:ext>
            </a:extLst>
          </p:cNvPr>
          <p:cNvSpPr txBox="1"/>
          <p:nvPr/>
        </p:nvSpPr>
        <p:spPr>
          <a:xfrm>
            <a:off x="8806234" y="50491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3FE5B-1836-3C4D-AC0C-9B8E41067FB1}"/>
              </a:ext>
            </a:extLst>
          </p:cNvPr>
          <p:cNvSpPr/>
          <p:nvPr/>
        </p:nvSpPr>
        <p:spPr>
          <a:xfrm>
            <a:off x="457626" y="5785445"/>
            <a:ext cx="11276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Can be represented as a </a:t>
            </a:r>
            <a:r>
              <a:rPr lang="en-US" sz="2400" dirty="0">
                <a:solidFill>
                  <a:srgbClr val="FF0000"/>
                </a:solidFill>
              </a:rPr>
              <a:t>vector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dirty="0">
                <a:solidFill>
                  <a:srgbClr val="FF0000"/>
                </a:solidFill>
              </a:rPr>
              <a:t> = [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, . . . , </a:t>
            </a:r>
            <a:r>
              <a:rPr lang="en-US" sz="2400" b="1" dirty="0" err="1">
                <a:solidFill>
                  <a:srgbClr val="FF0000"/>
                </a:solidFill>
              </a:rPr>
              <a:t>x</a:t>
            </a:r>
            <a:r>
              <a:rPr lang="en-US" sz="2400" b="1" baseline="-25000" dirty="0" err="1">
                <a:solidFill>
                  <a:srgbClr val="FF0000"/>
                </a:solidFill>
              </a:rPr>
              <a:t>d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  <a:r>
              <a:rPr lang="en-US" sz="2400" dirty="0"/>
              <a:t>, with each component 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-25000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 corresponding to the presence (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-25000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 = 1) or absence (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-25000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 = 0) of a particular </a:t>
            </a:r>
            <a:r>
              <a:rPr lang="en-US" sz="2400" i="1" u="sng" dirty="0"/>
              <a:t>word</a:t>
            </a:r>
            <a:r>
              <a:rPr lang="en-US" sz="2400" dirty="0"/>
              <a:t> (or </a:t>
            </a:r>
            <a:r>
              <a:rPr lang="en-US" sz="2400" i="1" dirty="0"/>
              <a:t>feature</a:t>
            </a:r>
            <a:r>
              <a:rPr lang="en-US" sz="2400" dirty="0"/>
              <a:t>) in the email</a:t>
            </a:r>
            <a:endParaRPr lang="en-QA" sz="2400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5F47385-9D34-314E-B0DF-C71FE3F21EC1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529993" y="4942594"/>
            <a:ext cx="925148" cy="490681"/>
          </a:xfrm>
          <a:prstGeom prst="curvedConnector3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262FF0-04E1-3643-981E-20E0699EFBA4}"/>
              </a:ext>
            </a:extLst>
          </p:cNvPr>
          <p:cNvSpPr txBox="1"/>
          <p:nvPr/>
        </p:nvSpPr>
        <p:spPr>
          <a:xfrm>
            <a:off x="9638764" y="3840570"/>
            <a:ext cx="1778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QA" sz="2400" dirty="0"/>
              <a:t>an be </a:t>
            </a:r>
            <a:br>
              <a:rPr lang="en-QA" sz="2400" dirty="0"/>
            </a:br>
            <a:r>
              <a:rPr lang="en-QA" sz="2400" dirty="0"/>
              <a:t>represented </a:t>
            </a:r>
          </a:p>
          <a:p>
            <a:r>
              <a:rPr lang="en-QA" sz="2400" dirty="0"/>
              <a:t>as </a:t>
            </a:r>
            <a:r>
              <a:rPr lang="en-QA" sz="2400" dirty="0">
                <a:solidFill>
                  <a:srgbClr val="FF0000"/>
                </a:solidFill>
              </a:rPr>
              <a:t>integers</a:t>
            </a:r>
            <a:r>
              <a:rPr lang="en-QA" sz="2400" dirty="0"/>
              <a:t>!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EDE6535-CD18-9E4D-96E6-4E9BDE501139}"/>
              </a:ext>
            </a:extLst>
          </p:cNvPr>
          <p:cNvSpPr/>
          <p:nvPr/>
        </p:nvSpPr>
        <p:spPr>
          <a:xfrm>
            <a:off x="9144000" y="3429000"/>
            <a:ext cx="432486" cy="2023470"/>
          </a:xfrm>
          <a:prstGeom prst="rightBrac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8AE48-740C-9944-AAD0-AA76E4B3B819}"/>
              </a:ext>
            </a:extLst>
          </p:cNvPr>
          <p:cNvSpPr txBox="1"/>
          <p:nvPr/>
        </p:nvSpPr>
        <p:spPr>
          <a:xfrm>
            <a:off x="1302381" y="2759914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/>
              <a:t>Input</a:t>
            </a:r>
            <a:r>
              <a:rPr lang="en-QA" sz="28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9557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22" grpId="0"/>
      <p:bldP spid="35" grpId="0"/>
      <p:bldP spid="37" grpId="0"/>
      <p:bldP spid="6" grpId="0"/>
      <p:bldP spid="21" grpId="0"/>
      <p:bldP spid="7" grpId="0"/>
      <p:bldP spid="11" grpId="0"/>
      <p:bldP spid="1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What are the possible output values of the </a:t>
                </a:r>
                <a:r>
                  <a:rPr lang="en-GB" b="1" i="1" dirty="0"/>
                  <a:t>linear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32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8BA588-0DCA-9D4D-B08E-DE1FCEB1C332}"/>
              </a:ext>
            </a:extLst>
          </p:cNvPr>
          <p:cNvSpPr/>
          <p:nvPr/>
        </p:nvSpPr>
        <p:spPr>
          <a:xfrm>
            <a:off x="1075038" y="2187146"/>
            <a:ext cx="2075935" cy="457200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663601-7790-254F-A29E-D34043696B8F}"/>
                  </a:ext>
                </a:extLst>
              </p:cNvPr>
              <p:cNvSpPr/>
              <p:nvPr/>
            </p:nvSpPr>
            <p:spPr>
              <a:xfrm>
                <a:off x="937054" y="3401129"/>
                <a:ext cx="1071536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400" dirty="0"/>
                  <a:t> is the </a:t>
                </a:r>
                <a:r>
                  <a:rPr lang="en-GB" sz="2400" b="1" i="1" dirty="0">
                    <a:solidFill>
                      <a:srgbClr val="00B0F0"/>
                    </a:solidFill>
                  </a:rPr>
                  <a:t>parameter vector</a:t>
                </a:r>
                <a:r>
                  <a:rPr lang="en-GB" sz="2400" dirty="0"/>
                  <a:t>, that is,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sz="2400" dirty="0"/>
                  <a:t> = [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 …,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sz="2400" dirty="0"/>
                  <a:t>] (assuming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+ 1 </m:t>
                    </m:r>
                  </m:oMath>
                </a14:m>
                <a:r>
                  <a:rPr lang="en-GB" sz="2400" dirty="0"/>
                  <a:t>parameters) and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is the </a:t>
                </a:r>
                <a:r>
                  <a:rPr lang="en-GB" sz="2400" b="1" i="1" dirty="0">
                    <a:solidFill>
                      <a:srgbClr val="FF0000"/>
                    </a:solidFill>
                  </a:rPr>
                  <a:t>feature vector</a:t>
                </a:r>
                <a:r>
                  <a:rPr lang="en-GB" sz="2400" dirty="0"/>
                  <a:t>, that is,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 = [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, …,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sz="2400" dirty="0"/>
                  <a:t>] (assuming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GB" sz="2400" dirty="0"/>
                  <a:t> features and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/>
                  <a:t> to account for the intercept term, namely,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sz="24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2400" dirty="0"/>
                  <a:t>)</a:t>
                </a:r>
                <a:endParaRPr lang="en-QA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A663601-7790-254F-A29E-D34043696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54" y="3401129"/>
                <a:ext cx="10715368" cy="1200329"/>
              </a:xfrm>
              <a:prstGeom prst="rect">
                <a:avLst/>
              </a:prstGeom>
              <a:blipFill>
                <a:blip r:embed="rId3"/>
                <a:stretch>
                  <a:fillRect l="-828" t="-3125" r="-828" b="-937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7372CD3-E00B-0C45-ADAF-536E32865686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16200000" flipH="1">
            <a:off x="3825481" y="931871"/>
            <a:ext cx="756783" cy="4181732"/>
          </a:xfrm>
          <a:prstGeom prst="curvedConnector3">
            <a:avLst/>
          </a:prstGeom>
          <a:ln w="127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0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What are the possible output values of the </a:t>
                </a:r>
                <a:r>
                  <a:rPr lang="en-GB" b="1" i="1" dirty="0"/>
                  <a:t>linear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Real-valued outputs  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32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sz="28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78F97-01BD-F742-8ED9-A89C059CC66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DD818-79B0-BC4D-ABB5-A2BF7F92A0F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/>
              <p:nvPr/>
            </p:nvSpPr>
            <p:spPr>
              <a:xfrm>
                <a:off x="1369033" y="4143126"/>
                <a:ext cx="2588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QA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33" y="4143126"/>
                <a:ext cx="2588081" cy="523220"/>
              </a:xfrm>
              <a:prstGeom prst="rect">
                <a:avLst/>
              </a:prstGeom>
              <a:blipFill>
                <a:blip r:embed="rId4"/>
                <a:stretch>
                  <a:fillRect r="-980" b="-16667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/>
              <p:nvPr/>
            </p:nvSpPr>
            <p:spPr>
              <a:xfrm>
                <a:off x="7812592" y="4122297"/>
                <a:ext cx="117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592" y="4122297"/>
                <a:ext cx="1177374" cy="523220"/>
              </a:xfrm>
              <a:prstGeom prst="rect">
                <a:avLst/>
              </a:prstGeom>
              <a:blipFill>
                <a:blip r:embed="rId5"/>
                <a:stretch>
                  <a:fillRect r="-3226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284F9A-789B-DF46-B7D6-C4618D0E7A6D}"/>
                  </a:ext>
                </a:extLst>
              </p:cNvPr>
              <p:cNvSpPr txBox="1"/>
              <p:nvPr/>
            </p:nvSpPr>
            <p:spPr>
              <a:xfrm>
                <a:off x="8989966" y="4168463"/>
                <a:ext cx="673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QA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284F9A-789B-DF46-B7D6-C4618D0E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966" y="4168463"/>
                <a:ext cx="673646" cy="430887"/>
              </a:xfrm>
              <a:prstGeom prst="rect">
                <a:avLst/>
              </a:prstGeom>
              <a:blipFill>
                <a:blip r:embed="rId6"/>
                <a:stretch>
                  <a:fillRect l="-9434" r="-13208" b="-588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5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What are the possible output values of the </a:t>
                </a:r>
                <a:r>
                  <a:rPr lang="en-GB" b="1" i="1" dirty="0"/>
                  <a:t>linear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Real-valued outputs  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32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sz="28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78F97-01BD-F742-8ED9-A89C059CC66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DD818-79B0-BC4D-ABB5-A2BF7F92A0F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/>
              <p:nvPr/>
            </p:nvSpPr>
            <p:spPr>
              <a:xfrm>
                <a:off x="1496255" y="4134654"/>
                <a:ext cx="2798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55" y="4134654"/>
                <a:ext cx="2798780" cy="523220"/>
              </a:xfrm>
              <a:prstGeom prst="rect">
                <a:avLst/>
              </a:prstGeom>
              <a:blipFill>
                <a:blip r:embed="rId4"/>
                <a:stretch>
                  <a:fillRect r="-450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/>
              <p:nvPr/>
            </p:nvSpPr>
            <p:spPr>
              <a:xfrm>
                <a:off x="7787936" y="3346595"/>
                <a:ext cx="4377289" cy="2070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r>
                        <a:rPr lang="en-GB" sz="28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936" y="3346595"/>
                <a:ext cx="4377289" cy="2070823"/>
              </a:xfrm>
              <a:prstGeom prst="rect">
                <a:avLst/>
              </a:prstGeom>
              <a:blipFill>
                <a:blip r:embed="rId5"/>
                <a:stretch>
                  <a:fillRect r="-289" b="-30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554114-EBA2-6E4F-B3A1-EE2A08CCE36D}"/>
              </a:ext>
            </a:extLst>
          </p:cNvPr>
          <p:cNvSpPr txBox="1"/>
          <p:nvPr/>
        </p:nvSpPr>
        <p:spPr>
          <a:xfrm>
            <a:off x="1756850" y="4955753"/>
            <a:ext cx="2966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dirty="0">
                <a:solidFill>
                  <a:srgbClr val="00B050"/>
                </a:solidFill>
              </a:rPr>
              <a:t>Representing an email</a:t>
            </a: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0271D67E-CAD2-8A4A-B98A-93713C2E319A}"/>
              </a:ext>
            </a:extLst>
          </p:cNvPr>
          <p:cNvSpPr/>
          <p:nvPr/>
        </p:nvSpPr>
        <p:spPr>
          <a:xfrm rot="5400000">
            <a:off x="3157646" y="3823301"/>
            <a:ext cx="134936" cy="1804088"/>
          </a:xfrm>
          <a:prstGeom prst="rightBracket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23DB0-711B-0C4D-B832-985D2B1ED7F5}"/>
              </a:ext>
            </a:extLst>
          </p:cNvPr>
          <p:cNvSpPr txBox="1"/>
          <p:nvPr/>
        </p:nvSpPr>
        <p:spPr>
          <a:xfrm>
            <a:off x="5240123" y="3672989"/>
            <a:ext cx="162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i="1" dirty="0"/>
              <a:t>Spam Filter</a:t>
            </a:r>
            <a:endParaRPr lang="en-QA" sz="2400" b="1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E487B23-A61D-BC42-9811-084175FE334E}"/>
              </a:ext>
            </a:extLst>
          </p:cNvPr>
          <p:cNvCxnSpPr>
            <a:cxnSpLocks/>
          </p:cNvCxnSpPr>
          <p:nvPr/>
        </p:nvCxnSpPr>
        <p:spPr>
          <a:xfrm>
            <a:off x="5857106" y="4547289"/>
            <a:ext cx="1439103" cy="1259761"/>
          </a:xfrm>
          <a:prstGeom prst="curvedConnector3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7B791B-0B55-C249-80D8-9C571FA1232F}"/>
                  </a:ext>
                </a:extLst>
              </p:cNvPr>
              <p:cNvSpPr/>
              <p:nvPr/>
            </p:nvSpPr>
            <p:spPr>
              <a:xfrm>
                <a:off x="6095998" y="5941987"/>
                <a:ext cx="5008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</a:rPr>
                  <a:t>Assuming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dirty="0"/>
                      <m:t>𝞱</m:t>
                    </m:r>
                    <m:r>
                      <m:rPr>
                        <m:nor/>
                      </m:rPr>
                      <a:rPr lang="en-GB" sz="2400" dirty="0"/>
                      <m:t> = [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QA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7B791B-0B55-C249-80D8-9C571FA1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5941987"/>
                <a:ext cx="5008102" cy="461665"/>
              </a:xfrm>
              <a:prstGeom prst="rect">
                <a:avLst/>
              </a:prstGeom>
              <a:blipFill>
                <a:blip r:embed="rId6"/>
                <a:stretch>
                  <a:fillRect l="-2025" t="-8108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55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QA" dirty="0"/>
              <a:t>Regression vs.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</p:spPr>
            <p:txBody>
              <a:bodyPr/>
              <a:lstStyle/>
              <a:p>
                <a:r>
                  <a:rPr lang="en-GB" dirty="0"/>
                  <a:t>What are the possible output values of the </a:t>
                </a:r>
                <a:r>
                  <a:rPr lang="en-GB" b="1" i="1" dirty="0"/>
                  <a:t>linear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GB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?</a:t>
                </a:r>
              </a:p>
              <a:p>
                <a:pPr lvl="1"/>
                <a:r>
                  <a:rPr lang="en-GB" dirty="0"/>
                  <a:t>Real-valued outputs  </a:t>
                </a:r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15368" cy="4351338"/>
              </a:xfrm>
              <a:blipFill>
                <a:blip r:embed="rId2"/>
                <a:stretch>
                  <a:fillRect l="-1066" t="-2326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/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sz="28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QA" sz="28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9ABBD50-11B7-CF43-9ECC-7C4769E71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7" y="3246064"/>
                <a:ext cx="2300345" cy="2300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78F97-01BD-F742-8ED9-A89C059CC66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246172" y="4396264"/>
            <a:ext cx="650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DD818-79B0-BC4D-ABB5-A2BF7F92A0F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280551" y="4396264"/>
            <a:ext cx="6652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/>
              <p:nvPr/>
            </p:nvSpPr>
            <p:spPr>
              <a:xfrm>
                <a:off x="1496255" y="4134654"/>
                <a:ext cx="2798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F3A42-EBAA-7241-A689-4E5EE4A15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55" y="4134654"/>
                <a:ext cx="2798780" cy="523220"/>
              </a:xfrm>
              <a:prstGeom prst="rect">
                <a:avLst/>
              </a:prstGeom>
              <a:blipFill>
                <a:blip r:embed="rId4"/>
                <a:stretch>
                  <a:fillRect r="-450" b="-1904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/>
              <p:nvPr/>
            </p:nvSpPr>
            <p:spPr>
              <a:xfrm>
                <a:off x="7788789" y="4122297"/>
                <a:ext cx="42284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GB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QA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CB15F4-F4A8-8F4B-81CA-BAEE80870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789" y="4122297"/>
                <a:ext cx="4228465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E23DB0-711B-0C4D-B832-985D2B1ED7F5}"/>
              </a:ext>
            </a:extLst>
          </p:cNvPr>
          <p:cNvSpPr txBox="1"/>
          <p:nvPr/>
        </p:nvSpPr>
        <p:spPr>
          <a:xfrm>
            <a:off x="5240123" y="3672989"/>
            <a:ext cx="16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i="1" dirty="0"/>
              <a:t>Spam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BF2C79-6A8E-4540-8335-2FBFFF009C39}"/>
                  </a:ext>
                </a:extLst>
              </p:cNvPr>
              <p:cNvSpPr txBox="1"/>
              <p:nvPr/>
            </p:nvSpPr>
            <p:spPr>
              <a:xfrm>
                <a:off x="8175025" y="2824052"/>
                <a:ext cx="326217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QA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QA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QA" sz="2800" dirty="0"/>
                  <a:t>, which makes it a </a:t>
                </a:r>
                <a:br>
                  <a:rPr lang="en-QA" sz="2800" dirty="0"/>
                </a:br>
                <a:r>
                  <a:rPr lang="en-QA" sz="2800" b="1" i="1" dirty="0">
                    <a:solidFill>
                      <a:srgbClr val="00B0F0"/>
                    </a:solidFill>
                  </a:rPr>
                  <a:t>regression problem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BF2C79-6A8E-4540-8335-2FBFFF00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025" y="2824052"/>
                <a:ext cx="3262175" cy="861774"/>
              </a:xfrm>
              <a:prstGeom prst="rect">
                <a:avLst/>
              </a:prstGeom>
              <a:blipFill>
                <a:blip r:embed="rId6"/>
                <a:stretch>
                  <a:fillRect l="-2713" t="-13043" r="-6202" b="-23188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50263FE-3075-2E4E-A2B6-E8B841107B05}"/>
              </a:ext>
            </a:extLst>
          </p:cNvPr>
          <p:cNvCxnSpPr>
            <a:cxnSpLocks/>
            <a:stCxn id="6" idx="1"/>
            <a:endCxn id="19" idx="2"/>
          </p:cNvCxnSpPr>
          <p:nvPr/>
        </p:nvCxnSpPr>
        <p:spPr>
          <a:xfrm rot="16200000" flipV="1">
            <a:off x="10465851" y="3026089"/>
            <a:ext cx="448831" cy="1768306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F0B6FC-EA63-4241-AC2E-2F25F3E08409}"/>
              </a:ext>
            </a:extLst>
          </p:cNvPr>
          <p:cNvSpPr txBox="1"/>
          <p:nvPr/>
        </p:nvSpPr>
        <p:spPr>
          <a:xfrm>
            <a:off x="8175025" y="5023244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</a:t>
            </a:r>
            <a:r>
              <a:rPr lang="en-QA" sz="2800" b="1" dirty="0">
                <a:solidFill>
                  <a:srgbClr val="00B050"/>
                </a:solidFill>
              </a:rPr>
              <a:t> spam or not a spam?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21F8AA-F192-464D-9E01-4775BCF8F7FA}"/>
              </a:ext>
            </a:extLst>
          </p:cNvPr>
          <p:cNvSpPr txBox="1"/>
          <p:nvPr/>
        </p:nvSpPr>
        <p:spPr>
          <a:xfrm>
            <a:off x="7896964" y="5588226"/>
            <a:ext cx="4213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QA" sz="2800" b="1" dirty="0"/>
              <a:t>We need a </a:t>
            </a:r>
            <a:r>
              <a:rPr lang="en-QA" sz="2800" b="1" i="1" dirty="0"/>
              <a:t>discrete-valued</a:t>
            </a:r>
            <a:r>
              <a:rPr lang="en-QA" sz="2800" b="1" dirty="0"/>
              <a:t> </a:t>
            </a:r>
            <a:br>
              <a:rPr lang="en-QA" sz="2800" b="1" dirty="0"/>
            </a:br>
            <a:r>
              <a:rPr lang="en-QA" sz="2800" b="1" dirty="0"/>
              <a:t>output (e.g., 1 or 0)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DAEA9B7D-338E-C44C-A6F8-D7C596AD2827}"/>
              </a:ext>
            </a:extLst>
          </p:cNvPr>
          <p:cNvSpPr/>
          <p:nvPr/>
        </p:nvSpPr>
        <p:spPr>
          <a:xfrm rot="5400000">
            <a:off x="11528741" y="3906890"/>
            <a:ext cx="91355" cy="546888"/>
          </a:xfrm>
          <a:prstGeom prst="leftBracket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</p:spTree>
    <p:extLst>
      <p:ext uri="{BB962C8B-B14F-4D97-AF65-F5344CB8AC3E}">
        <p14:creationId xmlns:p14="http://schemas.microsoft.com/office/powerpoint/2010/main" val="15855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1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49095</TotalTime>
  <Words>2704</Words>
  <Application>Microsoft Macintosh PowerPoint</Application>
  <PresentationFormat>Widescreen</PresentationFormat>
  <Paragraphs>377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AI for Medicine </vt:lpstr>
      <vt:lpstr>Today…</vt:lpstr>
      <vt:lpstr>Outline</vt:lpstr>
      <vt:lpstr>Example 1: Malignant or Benign</vt:lpstr>
      <vt:lpstr>Example 2: Spam or Not Spam</vt:lpstr>
      <vt:lpstr>Regression vs. Classification </vt:lpstr>
      <vt:lpstr>Regression vs. Classification </vt:lpstr>
      <vt:lpstr>Regression vs. Classification </vt:lpstr>
      <vt:lpstr>Regression vs. Classification </vt:lpstr>
      <vt:lpstr>Regression vs. Classification </vt:lpstr>
      <vt:lpstr>Regression vs. Classification </vt:lpstr>
      <vt:lpstr>Regression vs. Classification </vt:lpstr>
      <vt:lpstr>Regression vs. Classification </vt:lpstr>
      <vt:lpstr>Regression vs. Classification </vt:lpstr>
      <vt:lpstr>So, What is Logistic Regression?</vt:lpstr>
      <vt:lpstr>Outline</vt:lpstr>
      <vt:lpstr>The Logistic Regression Model</vt:lpstr>
      <vt:lpstr>Outline</vt:lpstr>
      <vt:lpstr>Towards Identifying the Logistic Regression Cost Function</vt:lpstr>
      <vt:lpstr>Towards Identifying the Logistic Regression Cost Function</vt:lpstr>
      <vt:lpstr>Towards Identifying the Logistic Regression Cost Function</vt:lpstr>
      <vt:lpstr>Towards Identifying 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The Logistic Regression Cost Function</vt:lpstr>
      <vt:lpstr>Next Monday’s Lecture…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Mohammad Hammoud</cp:lastModifiedBy>
  <cp:revision>602</cp:revision>
  <dcterms:created xsi:type="dcterms:W3CDTF">2021-01-17T12:09:16Z</dcterms:created>
  <dcterms:modified xsi:type="dcterms:W3CDTF">2021-03-30T15:51:23Z</dcterms:modified>
</cp:coreProperties>
</file>